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1"/>
  </p:sldMasterIdLst>
  <p:notesMasterIdLst>
    <p:notesMasterId r:id="rId15"/>
  </p:notesMasterIdLst>
  <p:sldIdLst>
    <p:sldId id="259" r:id="rId2"/>
    <p:sldId id="286" r:id="rId3"/>
    <p:sldId id="280" r:id="rId4"/>
    <p:sldId id="285" r:id="rId5"/>
    <p:sldId id="289" r:id="rId6"/>
    <p:sldId id="284" r:id="rId7"/>
    <p:sldId id="283" r:id="rId8"/>
    <p:sldId id="260" r:id="rId9"/>
    <p:sldId id="279" r:id="rId10"/>
    <p:sldId id="291" r:id="rId11"/>
    <p:sldId id="288" r:id="rId12"/>
    <p:sldId id="287" r:id="rId13"/>
    <p:sldId id="290" r:id="rId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76824E-4F09-435C-AF28-8D684941D838}" v="879" dt="2019-03-13T18:16:01.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763" autoAdjust="0"/>
  </p:normalViewPr>
  <p:slideViewPr>
    <p:cSldViewPr>
      <p:cViewPr varScale="1">
        <p:scale>
          <a:sx n="75" d="100"/>
          <a:sy n="75" d="100"/>
        </p:scale>
        <p:origin x="263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B11BA-C951-4A70-881E-5BA845D60B45}"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US"/>
        </a:p>
      </dgm:t>
    </dgm:pt>
    <dgm:pt modelId="{8DAF8A0A-288B-48B4-88D9-78A08313B75B}">
      <dgm:prSet phldrT="[Text]"/>
      <dgm:spPr/>
      <dgm:t>
        <a:bodyPr/>
        <a:lstStyle/>
        <a:p>
          <a:r>
            <a:rPr lang="en-US" dirty="0"/>
            <a:t>Hearing Board</a:t>
          </a:r>
        </a:p>
      </dgm:t>
    </dgm:pt>
    <dgm:pt modelId="{10A0067C-DCE6-4942-8480-0A48F33FE970}" type="parTrans" cxnId="{B77C1157-2312-4B0B-920B-4B44EB758C72}">
      <dgm:prSet/>
      <dgm:spPr/>
      <dgm:t>
        <a:bodyPr/>
        <a:lstStyle/>
        <a:p>
          <a:endParaRPr lang="en-US"/>
        </a:p>
      </dgm:t>
    </dgm:pt>
    <dgm:pt modelId="{01AFC6A9-A903-4DC8-8BCA-04DA8B0FD92C}" type="sibTrans" cxnId="{B77C1157-2312-4B0B-920B-4B44EB758C72}">
      <dgm:prSet/>
      <dgm:spPr/>
      <dgm:t>
        <a:bodyPr/>
        <a:lstStyle/>
        <a:p>
          <a:endParaRPr lang="en-US"/>
        </a:p>
      </dgm:t>
    </dgm:pt>
    <dgm:pt modelId="{06980CB1-BC24-4B46-B867-29E1E62C7DC9}">
      <dgm:prSet phldrT="[Text]"/>
      <dgm:spPr/>
      <dgm:t>
        <a:bodyPr/>
        <a:lstStyle/>
        <a:p>
          <a:r>
            <a:rPr lang="en-US" dirty="0"/>
            <a:t>Applicant, Agent,</a:t>
          </a:r>
        </a:p>
        <a:p>
          <a:r>
            <a:rPr lang="en-US" dirty="0"/>
            <a:t>or Invited Advisor </a:t>
          </a:r>
        </a:p>
      </dgm:t>
    </dgm:pt>
    <dgm:pt modelId="{A2F2E9B2-DFFF-4520-B4B1-218960762E5B}" type="parTrans" cxnId="{F04CFC3E-5E72-42D9-9D43-C7C9F8516129}">
      <dgm:prSet/>
      <dgm:spPr/>
      <dgm:t>
        <a:bodyPr/>
        <a:lstStyle/>
        <a:p>
          <a:endParaRPr lang="en-US"/>
        </a:p>
      </dgm:t>
    </dgm:pt>
    <dgm:pt modelId="{31CB6F9B-6565-4E83-81F4-48F9E5EE4D69}" type="sibTrans" cxnId="{F04CFC3E-5E72-42D9-9D43-C7C9F8516129}">
      <dgm:prSet/>
      <dgm:spPr/>
      <dgm:t>
        <a:bodyPr/>
        <a:lstStyle/>
        <a:p>
          <a:endParaRPr lang="en-US"/>
        </a:p>
      </dgm:t>
    </dgm:pt>
    <dgm:pt modelId="{68A47681-678F-48F1-92A0-672D2EA2AAA6}">
      <dgm:prSet phldrT="[Text]"/>
      <dgm:spPr>
        <a:solidFill>
          <a:srgbClr val="002060"/>
        </a:solidFill>
      </dgm:spPr>
      <dgm:t>
        <a:bodyPr/>
        <a:lstStyle/>
        <a:p>
          <a:r>
            <a:rPr lang="en-US" dirty="0"/>
            <a:t>Regulations Officer </a:t>
          </a:r>
        </a:p>
      </dgm:t>
    </dgm:pt>
    <dgm:pt modelId="{E7D78C3B-B1DA-406A-932D-1C90A2A21C33}" type="parTrans" cxnId="{66809875-A1D4-475B-9F7F-22736B8C8B8F}">
      <dgm:prSet/>
      <dgm:spPr/>
      <dgm:t>
        <a:bodyPr/>
        <a:lstStyle/>
        <a:p>
          <a:endParaRPr lang="en-US"/>
        </a:p>
      </dgm:t>
    </dgm:pt>
    <dgm:pt modelId="{CE637AAA-EA1B-4DFF-9B62-1407A1F67FC0}" type="sibTrans" cxnId="{66809875-A1D4-475B-9F7F-22736B8C8B8F}">
      <dgm:prSet/>
      <dgm:spPr/>
      <dgm:t>
        <a:bodyPr/>
        <a:lstStyle/>
        <a:p>
          <a:endParaRPr lang="en-US"/>
        </a:p>
      </dgm:t>
    </dgm:pt>
    <dgm:pt modelId="{0FCB1F0A-6CF6-4F5A-8FAC-CAFF0263C9F1}">
      <dgm:prSet/>
      <dgm:spPr>
        <a:solidFill>
          <a:srgbClr val="FF0000"/>
        </a:solidFill>
      </dgm:spPr>
      <dgm:t>
        <a:bodyPr/>
        <a:lstStyle/>
        <a:p>
          <a:r>
            <a:rPr lang="en-US" dirty="0"/>
            <a:t>Decision</a:t>
          </a:r>
        </a:p>
      </dgm:t>
    </dgm:pt>
    <dgm:pt modelId="{FE13063F-3590-485B-9F7D-B653D9630660}" type="parTrans" cxnId="{B897A8E5-9451-44DC-A39D-AEAB769307D4}">
      <dgm:prSet/>
      <dgm:spPr/>
      <dgm:t>
        <a:bodyPr/>
        <a:lstStyle/>
        <a:p>
          <a:endParaRPr lang="en-US"/>
        </a:p>
      </dgm:t>
    </dgm:pt>
    <dgm:pt modelId="{E39BBFC5-EB9B-41AE-B3F4-D21509ED7D26}" type="sibTrans" cxnId="{B897A8E5-9451-44DC-A39D-AEAB769307D4}">
      <dgm:prSet/>
      <dgm:spPr/>
      <dgm:t>
        <a:bodyPr/>
        <a:lstStyle/>
        <a:p>
          <a:endParaRPr lang="en-US"/>
        </a:p>
      </dgm:t>
    </dgm:pt>
    <dgm:pt modelId="{85873769-DA3B-4508-A917-FD3CEB291C9A}" type="pres">
      <dgm:prSet presAssocID="{316B11BA-C951-4A70-881E-5BA845D60B45}" presName="Name0" presStyleCnt="0">
        <dgm:presLayoutVars>
          <dgm:chMax val="1"/>
          <dgm:dir/>
          <dgm:animLvl val="ctr"/>
          <dgm:resizeHandles val="exact"/>
        </dgm:presLayoutVars>
      </dgm:prSet>
      <dgm:spPr/>
      <dgm:t>
        <a:bodyPr/>
        <a:lstStyle/>
        <a:p>
          <a:endParaRPr lang="en-US"/>
        </a:p>
      </dgm:t>
    </dgm:pt>
    <dgm:pt modelId="{A8D3CE15-999E-41C8-B046-9E339AE9DC3E}" type="pres">
      <dgm:prSet presAssocID="{8DAF8A0A-288B-48B4-88D9-78A08313B75B}" presName="centerShape" presStyleLbl="node0" presStyleIdx="0" presStyleCnt="1" custScaleX="160572" custScaleY="151112" custLinFactNeighborX="33" custLinFactNeighborY="-37306"/>
      <dgm:spPr/>
      <dgm:t>
        <a:bodyPr/>
        <a:lstStyle/>
        <a:p>
          <a:endParaRPr lang="en-US"/>
        </a:p>
      </dgm:t>
    </dgm:pt>
    <dgm:pt modelId="{E338CED0-E508-4E36-BF60-A005FD6840B9}" type="pres">
      <dgm:prSet presAssocID="{A2F2E9B2-DFFF-4520-B4B1-218960762E5B}" presName="parTrans" presStyleLbl="sibTrans2D1" presStyleIdx="0" presStyleCnt="3" custAng="11371619" custLinFactNeighborX="-986" custLinFactNeighborY="-5546"/>
      <dgm:spPr/>
      <dgm:t>
        <a:bodyPr/>
        <a:lstStyle/>
        <a:p>
          <a:endParaRPr lang="en-US"/>
        </a:p>
      </dgm:t>
    </dgm:pt>
    <dgm:pt modelId="{CECED7E2-ACAF-419E-B0E4-35BFB28C666C}" type="pres">
      <dgm:prSet presAssocID="{A2F2E9B2-DFFF-4520-B4B1-218960762E5B}" presName="connectorText" presStyleLbl="sibTrans2D1" presStyleIdx="0" presStyleCnt="3"/>
      <dgm:spPr/>
      <dgm:t>
        <a:bodyPr/>
        <a:lstStyle/>
        <a:p>
          <a:endParaRPr lang="en-US"/>
        </a:p>
      </dgm:t>
    </dgm:pt>
    <dgm:pt modelId="{AA1D924B-E99F-4577-9086-1AFFBE6E1F4F}" type="pres">
      <dgm:prSet presAssocID="{06980CB1-BC24-4B46-B867-29E1E62C7DC9}" presName="node" presStyleLbl="node1" presStyleIdx="0" presStyleCnt="3" custScaleX="157649" custScaleY="124294" custRadScaleRad="166328" custRadScaleInc="-101711">
        <dgm:presLayoutVars>
          <dgm:bulletEnabled val="1"/>
        </dgm:presLayoutVars>
      </dgm:prSet>
      <dgm:spPr/>
      <dgm:t>
        <a:bodyPr/>
        <a:lstStyle/>
        <a:p>
          <a:endParaRPr lang="en-US"/>
        </a:p>
      </dgm:t>
    </dgm:pt>
    <dgm:pt modelId="{4DBC68DD-59AE-4BCB-821D-D31B5BEECA2E}" type="pres">
      <dgm:prSet presAssocID="{E7D78C3B-B1DA-406A-932D-1C90A2A21C33}" presName="parTrans" presStyleLbl="sibTrans2D1" presStyleIdx="1" presStyleCnt="3" custAng="10047128"/>
      <dgm:spPr/>
      <dgm:t>
        <a:bodyPr/>
        <a:lstStyle/>
        <a:p>
          <a:endParaRPr lang="en-US"/>
        </a:p>
      </dgm:t>
    </dgm:pt>
    <dgm:pt modelId="{315CF1D5-B078-4831-8DC2-61E389A974E7}" type="pres">
      <dgm:prSet presAssocID="{E7D78C3B-B1DA-406A-932D-1C90A2A21C33}" presName="connectorText" presStyleLbl="sibTrans2D1" presStyleIdx="1" presStyleCnt="3"/>
      <dgm:spPr/>
      <dgm:t>
        <a:bodyPr/>
        <a:lstStyle/>
        <a:p>
          <a:endParaRPr lang="en-US"/>
        </a:p>
      </dgm:t>
    </dgm:pt>
    <dgm:pt modelId="{A7AC1F28-D696-48B1-8FB5-ABD307C1E047}" type="pres">
      <dgm:prSet presAssocID="{68A47681-678F-48F1-92A0-672D2EA2AAA6}" presName="node" presStyleLbl="node1" presStyleIdx="1" presStyleCnt="3" custScaleX="172182" custScaleY="144588" custRadScaleRad="178645" custRadScaleInc="-101647">
        <dgm:presLayoutVars>
          <dgm:bulletEnabled val="1"/>
        </dgm:presLayoutVars>
      </dgm:prSet>
      <dgm:spPr/>
      <dgm:t>
        <a:bodyPr/>
        <a:lstStyle/>
        <a:p>
          <a:endParaRPr lang="en-US"/>
        </a:p>
      </dgm:t>
    </dgm:pt>
    <dgm:pt modelId="{A6665F8F-8F05-4F0E-88DA-7F0E3CF34B15}" type="pres">
      <dgm:prSet presAssocID="{FE13063F-3590-485B-9F7D-B653D9630660}" presName="parTrans" presStyleLbl="sibTrans2D1" presStyleIdx="2" presStyleCnt="3"/>
      <dgm:spPr/>
      <dgm:t>
        <a:bodyPr/>
        <a:lstStyle/>
        <a:p>
          <a:endParaRPr lang="en-US"/>
        </a:p>
      </dgm:t>
    </dgm:pt>
    <dgm:pt modelId="{BA7A9F93-BCF7-4D7C-B68F-90BD64911D68}" type="pres">
      <dgm:prSet presAssocID="{FE13063F-3590-485B-9F7D-B653D9630660}" presName="connectorText" presStyleLbl="sibTrans2D1" presStyleIdx="2" presStyleCnt="3"/>
      <dgm:spPr/>
      <dgm:t>
        <a:bodyPr/>
        <a:lstStyle/>
        <a:p>
          <a:endParaRPr lang="en-US"/>
        </a:p>
      </dgm:t>
    </dgm:pt>
    <dgm:pt modelId="{4FD53688-7F42-46A5-8C52-55E0C8837F78}" type="pres">
      <dgm:prSet presAssocID="{0FCB1F0A-6CF6-4F5A-8FAC-CAFF0263C9F1}" presName="node" presStyleLbl="node1" presStyleIdx="2" presStyleCnt="3" custRadScaleRad="48404" custRadScaleInc="-100315">
        <dgm:presLayoutVars>
          <dgm:bulletEnabled val="1"/>
        </dgm:presLayoutVars>
      </dgm:prSet>
      <dgm:spPr/>
      <dgm:t>
        <a:bodyPr/>
        <a:lstStyle/>
        <a:p>
          <a:endParaRPr lang="en-US"/>
        </a:p>
      </dgm:t>
    </dgm:pt>
  </dgm:ptLst>
  <dgm:cxnLst>
    <dgm:cxn modelId="{66809875-A1D4-475B-9F7F-22736B8C8B8F}" srcId="{8DAF8A0A-288B-48B4-88D9-78A08313B75B}" destId="{68A47681-678F-48F1-92A0-672D2EA2AAA6}" srcOrd="1" destOrd="0" parTransId="{E7D78C3B-B1DA-406A-932D-1C90A2A21C33}" sibTransId="{CE637AAA-EA1B-4DFF-9B62-1407A1F67FC0}"/>
    <dgm:cxn modelId="{B77C1157-2312-4B0B-920B-4B44EB758C72}" srcId="{316B11BA-C951-4A70-881E-5BA845D60B45}" destId="{8DAF8A0A-288B-48B4-88D9-78A08313B75B}" srcOrd="0" destOrd="0" parTransId="{10A0067C-DCE6-4942-8480-0A48F33FE970}" sibTransId="{01AFC6A9-A903-4DC8-8BCA-04DA8B0FD92C}"/>
    <dgm:cxn modelId="{0CC9C586-58BD-441F-AAB6-67A51D63CE4A}" type="presOf" srcId="{06980CB1-BC24-4B46-B867-29E1E62C7DC9}" destId="{AA1D924B-E99F-4577-9086-1AFFBE6E1F4F}" srcOrd="0" destOrd="0" presId="urn:microsoft.com/office/officeart/2005/8/layout/radial5"/>
    <dgm:cxn modelId="{B61C97F3-B396-4FEF-8D34-83F16C2DB6A1}" type="presOf" srcId="{A2F2E9B2-DFFF-4520-B4B1-218960762E5B}" destId="{CECED7E2-ACAF-419E-B0E4-35BFB28C666C}" srcOrd="1" destOrd="0" presId="urn:microsoft.com/office/officeart/2005/8/layout/radial5"/>
    <dgm:cxn modelId="{F04CFC3E-5E72-42D9-9D43-C7C9F8516129}" srcId="{8DAF8A0A-288B-48B4-88D9-78A08313B75B}" destId="{06980CB1-BC24-4B46-B867-29E1E62C7DC9}" srcOrd="0" destOrd="0" parTransId="{A2F2E9B2-DFFF-4520-B4B1-218960762E5B}" sibTransId="{31CB6F9B-6565-4E83-81F4-48F9E5EE4D69}"/>
    <dgm:cxn modelId="{34E173B8-6940-4A9A-919A-63A88EA32696}" type="presOf" srcId="{316B11BA-C951-4A70-881E-5BA845D60B45}" destId="{85873769-DA3B-4508-A917-FD3CEB291C9A}" srcOrd="0" destOrd="0" presId="urn:microsoft.com/office/officeart/2005/8/layout/radial5"/>
    <dgm:cxn modelId="{2969D2FA-8D6F-4EF6-84A5-051A91268FE3}" type="presOf" srcId="{E7D78C3B-B1DA-406A-932D-1C90A2A21C33}" destId="{4DBC68DD-59AE-4BCB-821D-D31B5BEECA2E}" srcOrd="0" destOrd="0" presId="urn:microsoft.com/office/officeart/2005/8/layout/radial5"/>
    <dgm:cxn modelId="{B82BD003-02E2-4D34-8768-09282BCC90E6}" type="presOf" srcId="{FE13063F-3590-485B-9F7D-B653D9630660}" destId="{A6665F8F-8F05-4F0E-88DA-7F0E3CF34B15}" srcOrd="0" destOrd="0" presId="urn:microsoft.com/office/officeart/2005/8/layout/radial5"/>
    <dgm:cxn modelId="{030BB52C-6C4C-4B38-8041-19F36DD415F0}" type="presOf" srcId="{0FCB1F0A-6CF6-4F5A-8FAC-CAFF0263C9F1}" destId="{4FD53688-7F42-46A5-8C52-55E0C8837F78}" srcOrd="0" destOrd="0" presId="urn:microsoft.com/office/officeart/2005/8/layout/radial5"/>
    <dgm:cxn modelId="{B897A8E5-9451-44DC-A39D-AEAB769307D4}" srcId="{8DAF8A0A-288B-48B4-88D9-78A08313B75B}" destId="{0FCB1F0A-6CF6-4F5A-8FAC-CAFF0263C9F1}" srcOrd="2" destOrd="0" parTransId="{FE13063F-3590-485B-9F7D-B653D9630660}" sibTransId="{E39BBFC5-EB9B-41AE-B3F4-D21509ED7D26}"/>
    <dgm:cxn modelId="{EBB43A2F-6F26-4259-9117-6D3F5F6B1EA1}" type="presOf" srcId="{E7D78C3B-B1DA-406A-932D-1C90A2A21C33}" destId="{315CF1D5-B078-4831-8DC2-61E389A974E7}" srcOrd="1" destOrd="0" presId="urn:microsoft.com/office/officeart/2005/8/layout/radial5"/>
    <dgm:cxn modelId="{20BBBF89-4BA5-4421-87DE-A61B1B375D51}" type="presOf" srcId="{8DAF8A0A-288B-48B4-88D9-78A08313B75B}" destId="{A8D3CE15-999E-41C8-B046-9E339AE9DC3E}" srcOrd="0" destOrd="0" presId="urn:microsoft.com/office/officeart/2005/8/layout/radial5"/>
    <dgm:cxn modelId="{F2C40064-FE3A-4336-94B4-E49377977742}" type="presOf" srcId="{68A47681-678F-48F1-92A0-672D2EA2AAA6}" destId="{A7AC1F28-D696-48B1-8FB5-ABD307C1E047}" srcOrd="0" destOrd="0" presId="urn:microsoft.com/office/officeart/2005/8/layout/radial5"/>
    <dgm:cxn modelId="{1499A71C-A937-431B-B542-1397B4D988EC}" type="presOf" srcId="{FE13063F-3590-485B-9F7D-B653D9630660}" destId="{BA7A9F93-BCF7-4D7C-B68F-90BD64911D68}" srcOrd="1" destOrd="0" presId="urn:microsoft.com/office/officeart/2005/8/layout/radial5"/>
    <dgm:cxn modelId="{355F3B5F-1005-40E6-8BA6-353FCC7C6F1A}" type="presOf" srcId="{A2F2E9B2-DFFF-4520-B4B1-218960762E5B}" destId="{E338CED0-E508-4E36-BF60-A005FD6840B9}" srcOrd="0" destOrd="0" presId="urn:microsoft.com/office/officeart/2005/8/layout/radial5"/>
    <dgm:cxn modelId="{FFA162E4-C7BE-4E6C-B366-F402F6C21412}" type="presParOf" srcId="{85873769-DA3B-4508-A917-FD3CEB291C9A}" destId="{A8D3CE15-999E-41C8-B046-9E339AE9DC3E}" srcOrd="0" destOrd="0" presId="urn:microsoft.com/office/officeart/2005/8/layout/radial5"/>
    <dgm:cxn modelId="{B723CA88-AFA3-4952-9019-2377F2371373}" type="presParOf" srcId="{85873769-DA3B-4508-A917-FD3CEB291C9A}" destId="{E338CED0-E508-4E36-BF60-A005FD6840B9}" srcOrd="1" destOrd="0" presId="urn:microsoft.com/office/officeart/2005/8/layout/radial5"/>
    <dgm:cxn modelId="{EDDB2CA9-AA3F-4236-A29C-59110AED68A8}" type="presParOf" srcId="{E338CED0-E508-4E36-BF60-A005FD6840B9}" destId="{CECED7E2-ACAF-419E-B0E4-35BFB28C666C}" srcOrd="0" destOrd="0" presId="urn:microsoft.com/office/officeart/2005/8/layout/radial5"/>
    <dgm:cxn modelId="{72739E10-8719-4640-A376-0D6BBCC34759}" type="presParOf" srcId="{85873769-DA3B-4508-A917-FD3CEB291C9A}" destId="{AA1D924B-E99F-4577-9086-1AFFBE6E1F4F}" srcOrd="2" destOrd="0" presId="urn:microsoft.com/office/officeart/2005/8/layout/radial5"/>
    <dgm:cxn modelId="{98024CFA-9800-4A81-A07A-ABB512CE93B2}" type="presParOf" srcId="{85873769-DA3B-4508-A917-FD3CEB291C9A}" destId="{4DBC68DD-59AE-4BCB-821D-D31B5BEECA2E}" srcOrd="3" destOrd="0" presId="urn:microsoft.com/office/officeart/2005/8/layout/radial5"/>
    <dgm:cxn modelId="{6FAE5C6E-C1E4-4CD5-9566-087FF3228176}" type="presParOf" srcId="{4DBC68DD-59AE-4BCB-821D-D31B5BEECA2E}" destId="{315CF1D5-B078-4831-8DC2-61E389A974E7}" srcOrd="0" destOrd="0" presId="urn:microsoft.com/office/officeart/2005/8/layout/radial5"/>
    <dgm:cxn modelId="{39583403-1ECE-47A2-9CE7-ECB7806D17DF}" type="presParOf" srcId="{85873769-DA3B-4508-A917-FD3CEB291C9A}" destId="{A7AC1F28-D696-48B1-8FB5-ABD307C1E047}" srcOrd="4" destOrd="0" presId="urn:microsoft.com/office/officeart/2005/8/layout/radial5"/>
    <dgm:cxn modelId="{C1120F24-0D14-40B4-AA53-9AE089292948}" type="presParOf" srcId="{85873769-DA3B-4508-A917-FD3CEB291C9A}" destId="{A6665F8F-8F05-4F0E-88DA-7F0E3CF34B15}" srcOrd="5" destOrd="0" presId="urn:microsoft.com/office/officeart/2005/8/layout/radial5"/>
    <dgm:cxn modelId="{66FC7ED8-4C71-4DA2-AE9E-D8FED0058A32}" type="presParOf" srcId="{A6665F8F-8F05-4F0E-88DA-7F0E3CF34B15}" destId="{BA7A9F93-BCF7-4D7C-B68F-90BD64911D68}" srcOrd="0" destOrd="0" presId="urn:microsoft.com/office/officeart/2005/8/layout/radial5"/>
    <dgm:cxn modelId="{9EDDDD22-3672-4F7C-8BDF-306CA5FF6B0A}" type="presParOf" srcId="{85873769-DA3B-4508-A917-FD3CEB291C9A}" destId="{4FD53688-7F42-46A5-8C52-55E0C8837F78}"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6B11BA-C951-4A70-881E-5BA845D60B45}"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US"/>
        </a:p>
      </dgm:t>
    </dgm:pt>
    <dgm:pt modelId="{8DAF8A0A-288B-48B4-88D9-78A08313B75B}">
      <dgm:prSet phldrT="[Text]"/>
      <dgm:spPr>
        <a:solidFill>
          <a:srgbClr val="7030A0"/>
        </a:solidFill>
      </dgm:spPr>
      <dgm:t>
        <a:bodyPr/>
        <a:lstStyle/>
        <a:p>
          <a:r>
            <a:rPr lang="en-US" dirty="0"/>
            <a:t>Mining and  Lands </a:t>
          </a:r>
          <a:r>
            <a:rPr lang="en-US" dirty="0" smtClean="0"/>
            <a:t>Tribunal</a:t>
          </a:r>
          <a:endParaRPr lang="en-US" dirty="0"/>
        </a:p>
      </dgm:t>
    </dgm:pt>
    <dgm:pt modelId="{10A0067C-DCE6-4942-8480-0A48F33FE970}" type="parTrans" cxnId="{B77C1157-2312-4B0B-920B-4B44EB758C72}">
      <dgm:prSet/>
      <dgm:spPr/>
      <dgm:t>
        <a:bodyPr/>
        <a:lstStyle/>
        <a:p>
          <a:endParaRPr lang="en-US"/>
        </a:p>
      </dgm:t>
    </dgm:pt>
    <dgm:pt modelId="{01AFC6A9-A903-4DC8-8BCA-04DA8B0FD92C}" type="sibTrans" cxnId="{B77C1157-2312-4B0B-920B-4B44EB758C72}">
      <dgm:prSet/>
      <dgm:spPr/>
      <dgm:t>
        <a:bodyPr/>
        <a:lstStyle/>
        <a:p>
          <a:endParaRPr lang="en-US"/>
        </a:p>
      </dgm:t>
    </dgm:pt>
    <dgm:pt modelId="{06980CB1-BC24-4B46-B867-29E1E62C7DC9}">
      <dgm:prSet phldrT="[Text]"/>
      <dgm:spPr/>
      <dgm:t>
        <a:bodyPr/>
        <a:lstStyle/>
        <a:p>
          <a:r>
            <a:rPr lang="en-US" dirty="0"/>
            <a:t>Applicant, Agent,</a:t>
          </a:r>
        </a:p>
        <a:p>
          <a:r>
            <a:rPr lang="en-US" dirty="0"/>
            <a:t>or Invited Advisor </a:t>
          </a:r>
        </a:p>
      </dgm:t>
    </dgm:pt>
    <dgm:pt modelId="{A2F2E9B2-DFFF-4520-B4B1-218960762E5B}" type="parTrans" cxnId="{F04CFC3E-5E72-42D9-9D43-C7C9F8516129}">
      <dgm:prSet/>
      <dgm:spPr/>
      <dgm:t>
        <a:bodyPr/>
        <a:lstStyle/>
        <a:p>
          <a:endParaRPr lang="en-US"/>
        </a:p>
      </dgm:t>
    </dgm:pt>
    <dgm:pt modelId="{31CB6F9B-6565-4E83-81F4-48F9E5EE4D69}" type="sibTrans" cxnId="{F04CFC3E-5E72-42D9-9D43-C7C9F8516129}">
      <dgm:prSet/>
      <dgm:spPr/>
      <dgm:t>
        <a:bodyPr/>
        <a:lstStyle/>
        <a:p>
          <a:endParaRPr lang="en-US"/>
        </a:p>
      </dgm:t>
    </dgm:pt>
    <dgm:pt modelId="{68A47681-678F-48F1-92A0-672D2EA2AAA6}">
      <dgm:prSet phldrT="[Text]" custT="1"/>
      <dgm:spPr>
        <a:solidFill>
          <a:schemeClr val="accent1">
            <a:lumMod val="75000"/>
          </a:schemeClr>
        </a:solidFill>
      </dgm:spPr>
      <dgm:t>
        <a:bodyPr/>
        <a:lstStyle/>
        <a:p>
          <a:r>
            <a:rPr lang="en-US" sz="2800" dirty="0"/>
            <a:t>CVCA</a:t>
          </a:r>
        </a:p>
      </dgm:t>
    </dgm:pt>
    <dgm:pt modelId="{E7D78C3B-B1DA-406A-932D-1C90A2A21C33}" type="parTrans" cxnId="{66809875-A1D4-475B-9F7F-22736B8C8B8F}">
      <dgm:prSet/>
      <dgm:spPr/>
      <dgm:t>
        <a:bodyPr/>
        <a:lstStyle/>
        <a:p>
          <a:endParaRPr lang="en-US"/>
        </a:p>
      </dgm:t>
    </dgm:pt>
    <dgm:pt modelId="{CE637AAA-EA1B-4DFF-9B62-1407A1F67FC0}" type="sibTrans" cxnId="{66809875-A1D4-475B-9F7F-22736B8C8B8F}">
      <dgm:prSet/>
      <dgm:spPr/>
      <dgm:t>
        <a:bodyPr/>
        <a:lstStyle/>
        <a:p>
          <a:endParaRPr lang="en-US"/>
        </a:p>
      </dgm:t>
    </dgm:pt>
    <dgm:pt modelId="{0FCB1F0A-6CF6-4F5A-8FAC-CAFF0263C9F1}">
      <dgm:prSet/>
      <dgm:spPr>
        <a:solidFill>
          <a:srgbClr val="FF0000"/>
        </a:solidFill>
      </dgm:spPr>
      <dgm:t>
        <a:bodyPr/>
        <a:lstStyle/>
        <a:p>
          <a:r>
            <a:rPr lang="en-US" dirty="0"/>
            <a:t>Decision</a:t>
          </a:r>
        </a:p>
      </dgm:t>
    </dgm:pt>
    <dgm:pt modelId="{FE13063F-3590-485B-9F7D-B653D9630660}" type="parTrans" cxnId="{B897A8E5-9451-44DC-A39D-AEAB769307D4}">
      <dgm:prSet/>
      <dgm:spPr/>
      <dgm:t>
        <a:bodyPr/>
        <a:lstStyle/>
        <a:p>
          <a:endParaRPr lang="en-US"/>
        </a:p>
      </dgm:t>
    </dgm:pt>
    <dgm:pt modelId="{E39BBFC5-EB9B-41AE-B3F4-D21509ED7D26}" type="sibTrans" cxnId="{B897A8E5-9451-44DC-A39D-AEAB769307D4}">
      <dgm:prSet/>
      <dgm:spPr/>
      <dgm:t>
        <a:bodyPr/>
        <a:lstStyle/>
        <a:p>
          <a:endParaRPr lang="en-US"/>
        </a:p>
      </dgm:t>
    </dgm:pt>
    <dgm:pt modelId="{85873769-DA3B-4508-A917-FD3CEB291C9A}" type="pres">
      <dgm:prSet presAssocID="{316B11BA-C951-4A70-881E-5BA845D60B45}" presName="Name0" presStyleCnt="0">
        <dgm:presLayoutVars>
          <dgm:chMax val="1"/>
          <dgm:dir/>
          <dgm:animLvl val="ctr"/>
          <dgm:resizeHandles val="exact"/>
        </dgm:presLayoutVars>
      </dgm:prSet>
      <dgm:spPr/>
      <dgm:t>
        <a:bodyPr/>
        <a:lstStyle/>
        <a:p>
          <a:endParaRPr lang="en-US"/>
        </a:p>
      </dgm:t>
    </dgm:pt>
    <dgm:pt modelId="{A8D3CE15-999E-41C8-B046-9E339AE9DC3E}" type="pres">
      <dgm:prSet presAssocID="{8DAF8A0A-288B-48B4-88D9-78A08313B75B}" presName="centerShape" presStyleLbl="node0" presStyleIdx="0" presStyleCnt="1" custScaleX="253522" custScaleY="192962" custLinFactNeighborX="1638" custLinFactNeighborY="-42796"/>
      <dgm:spPr/>
      <dgm:t>
        <a:bodyPr/>
        <a:lstStyle/>
        <a:p>
          <a:endParaRPr lang="en-US"/>
        </a:p>
      </dgm:t>
    </dgm:pt>
    <dgm:pt modelId="{E338CED0-E508-4E36-BF60-A005FD6840B9}" type="pres">
      <dgm:prSet presAssocID="{A2F2E9B2-DFFF-4520-B4B1-218960762E5B}" presName="parTrans" presStyleLbl="sibTrans2D1" presStyleIdx="0" presStyleCnt="3" custAng="11371619" custLinFactNeighborX="-986" custLinFactNeighborY="-5546"/>
      <dgm:spPr/>
      <dgm:t>
        <a:bodyPr/>
        <a:lstStyle/>
        <a:p>
          <a:endParaRPr lang="en-US"/>
        </a:p>
      </dgm:t>
    </dgm:pt>
    <dgm:pt modelId="{CECED7E2-ACAF-419E-B0E4-35BFB28C666C}" type="pres">
      <dgm:prSet presAssocID="{A2F2E9B2-DFFF-4520-B4B1-218960762E5B}" presName="connectorText" presStyleLbl="sibTrans2D1" presStyleIdx="0" presStyleCnt="3"/>
      <dgm:spPr/>
      <dgm:t>
        <a:bodyPr/>
        <a:lstStyle/>
        <a:p>
          <a:endParaRPr lang="en-US"/>
        </a:p>
      </dgm:t>
    </dgm:pt>
    <dgm:pt modelId="{AA1D924B-E99F-4577-9086-1AFFBE6E1F4F}" type="pres">
      <dgm:prSet presAssocID="{06980CB1-BC24-4B46-B867-29E1E62C7DC9}" presName="node" presStyleLbl="node1" presStyleIdx="0" presStyleCnt="3" custScaleX="134743" custScaleY="119050" custRadScaleRad="161484" custRadScaleInc="-95592">
        <dgm:presLayoutVars>
          <dgm:bulletEnabled val="1"/>
        </dgm:presLayoutVars>
      </dgm:prSet>
      <dgm:spPr/>
      <dgm:t>
        <a:bodyPr/>
        <a:lstStyle/>
        <a:p>
          <a:endParaRPr lang="en-US"/>
        </a:p>
      </dgm:t>
    </dgm:pt>
    <dgm:pt modelId="{4DBC68DD-59AE-4BCB-821D-D31B5BEECA2E}" type="pres">
      <dgm:prSet presAssocID="{E7D78C3B-B1DA-406A-932D-1C90A2A21C33}" presName="parTrans" presStyleLbl="sibTrans2D1" presStyleIdx="1" presStyleCnt="3" custAng="10047128"/>
      <dgm:spPr/>
      <dgm:t>
        <a:bodyPr/>
        <a:lstStyle/>
        <a:p>
          <a:endParaRPr lang="en-US"/>
        </a:p>
      </dgm:t>
    </dgm:pt>
    <dgm:pt modelId="{315CF1D5-B078-4831-8DC2-61E389A974E7}" type="pres">
      <dgm:prSet presAssocID="{E7D78C3B-B1DA-406A-932D-1C90A2A21C33}" presName="connectorText" presStyleLbl="sibTrans2D1" presStyleIdx="1" presStyleCnt="3"/>
      <dgm:spPr/>
      <dgm:t>
        <a:bodyPr/>
        <a:lstStyle/>
        <a:p>
          <a:endParaRPr lang="en-US"/>
        </a:p>
      </dgm:t>
    </dgm:pt>
    <dgm:pt modelId="{A7AC1F28-D696-48B1-8FB5-ABD307C1E047}" type="pres">
      <dgm:prSet presAssocID="{68A47681-678F-48F1-92A0-672D2EA2AAA6}" presName="node" presStyleLbl="node1" presStyleIdx="1" presStyleCnt="3" custScaleX="135236" custScaleY="116879" custRadScaleRad="178645" custRadScaleInc="-101647">
        <dgm:presLayoutVars>
          <dgm:bulletEnabled val="1"/>
        </dgm:presLayoutVars>
      </dgm:prSet>
      <dgm:spPr/>
      <dgm:t>
        <a:bodyPr/>
        <a:lstStyle/>
        <a:p>
          <a:endParaRPr lang="en-US"/>
        </a:p>
      </dgm:t>
    </dgm:pt>
    <dgm:pt modelId="{A6665F8F-8F05-4F0E-88DA-7F0E3CF34B15}" type="pres">
      <dgm:prSet presAssocID="{FE13063F-3590-485B-9F7D-B653D9630660}" presName="parTrans" presStyleLbl="sibTrans2D1" presStyleIdx="2" presStyleCnt="3"/>
      <dgm:spPr/>
      <dgm:t>
        <a:bodyPr/>
        <a:lstStyle/>
        <a:p>
          <a:endParaRPr lang="en-US"/>
        </a:p>
      </dgm:t>
    </dgm:pt>
    <dgm:pt modelId="{BA7A9F93-BCF7-4D7C-B68F-90BD64911D68}" type="pres">
      <dgm:prSet presAssocID="{FE13063F-3590-485B-9F7D-B653D9630660}" presName="connectorText" presStyleLbl="sibTrans2D1" presStyleIdx="2" presStyleCnt="3"/>
      <dgm:spPr/>
      <dgm:t>
        <a:bodyPr/>
        <a:lstStyle/>
        <a:p>
          <a:endParaRPr lang="en-US"/>
        </a:p>
      </dgm:t>
    </dgm:pt>
    <dgm:pt modelId="{4FD53688-7F42-46A5-8C52-55E0C8837F78}" type="pres">
      <dgm:prSet presAssocID="{0FCB1F0A-6CF6-4F5A-8FAC-CAFF0263C9F1}" presName="node" presStyleLbl="node1" presStyleIdx="2" presStyleCnt="3" custScaleX="87747" custScaleY="90762" custRadScaleRad="38113" custRadScaleInc="-106114">
        <dgm:presLayoutVars>
          <dgm:bulletEnabled val="1"/>
        </dgm:presLayoutVars>
      </dgm:prSet>
      <dgm:spPr/>
      <dgm:t>
        <a:bodyPr/>
        <a:lstStyle/>
        <a:p>
          <a:endParaRPr lang="en-US"/>
        </a:p>
      </dgm:t>
    </dgm:pt>
  </dgm:ptLst>
  <dgm:cxnLst>
    <dgm:cxn modelId="{66809875-A1D4-475B-9F7F-22736B8C8B8F}" srcId="{8DAF8A0A-288B-48B4-88D9-78A08313B75B}" destId="{68A47681-678F-48F1-92A0-672D2EA2AAA6}" srcOrd="1" destOrd="0" parTransId="{E7D78C3B-B1DA-406A-932D-1C90A2A21C33}" sibTransId="{CE637AAA-EA1B-4DFF-9B62-1407A1F67FC0}"/>
    <dgm:cxn modelId="{B77C1157-2312-4B0B-920B-4B44EB758C72}" srcId="{316B11BA-C951-4A70-881E-5BA845D60B45}" destId="{8DAF8A0A-288B-48B4-88D9-78A08313B75B}" srcOrd="0" destOrd="0" parTransId="{10A0067C-DCE6-4942-8480-0A48F33FE970}" sibTransId="{01AFC6A9-A903-4DC8-8BCA-04DA8B0FD92C}"/>
    <dgm:cxn modelId="{0CC9C586-58BD-441F-AAB6-67A51D63CE4A}" type="presOf" srcId="{06980CB1-BC24-4B46-B867-29E1E62C7DC9}" destId="{AA1D924B-E99F-4577-9086-1AFFBE6E1F4F}" srcOrd="0" destOrd="0" presId="urn:microsoft.com/office/officeart/2005/8/layout/radial5"/>
    <dgm:cxn modelId="{B61C97F3-B396-4FEF-8D34-83F16C2DB6A1}" type="presOf" srcId="{A2F2E9B2-DFFF-4520-B4B1-218960762E5B}" destId="{CECED7E2-ACAF-419E-B0E4-35BFB28C666C}" srcOrd="1" destOrd="0" presId="urn:microsoft.com/office/officeart/2005/8/layout/radial5"/>
    <dgm:cxn modelId="{F04CFC3E-5E72-42D9-9D43-C7C9F8516129}" srcId="{8DAF8A0A-288B-48B4-88D9-78A08313B75B}" destId="{06980CB1-BC24-4B46-B867-29E1E62C7DC9}" srcOrd="0" destOrd="0" parTransId="{A2F2E9B2-DFFF-4520-B4B1-218960762E5B}" sibTransId="{31CB6F9B-6565-4E83-81F4-48F9E5EE4D69}"/>
    <dgm:cxn modelId="{34E173B8-6940-4A9A-919A-63A88EA32696}" type="presOf" srcId="{316B11BA-C951-4A70-881E-5BA845D60B45}" destId="{85873769-DA3B-4508-A917-FD3CEB291C9A}" srcOrd="0" destOrd="0" presId="urn:microsoft.com/office/officeart/2005/8/layout/radial5"/>
    <dgm:cxn modelId="{2969D2FA-8D6F-4EF6-84A5-051A91268FE3}" type="presOf" srcId="{E7D78C3B-B1DA-406A-932D-1C90A2A21C33}" destId="{4DBC68DD-59AE-4BCB-821D-D31B5BEECA2E}" srcOrd="0" destOrd="0" presId="urn:microsoft.com/office/officeart/2005/8/layout/radial5"/>
    <dgm:cxn modelId="{B82BD003-02E2-4D34-8768-09282BCC90E6}" type="presOf" srcId="{FE13063F-3590-485B-9F7D-B653D9630660}" destId="{A6665F8F-8F05-4F0E-88DA-7F0E3CF34B15}" srcOrd="0" destOrd="0" presId="urn:microsoft.com/office/officeart/2005/8/layout/radial5"/>
    <dgm:cxn modelId="{030BB52C-6C4C-4B38-8041-19F36DD415F0}" type="presOf" srcId="{0FCB1F0A-6CF6-4F5A-8FAC-CAFF0263C9F1}" destId="{4FD53688-7F42-46A5-8C52-55E0C8837F78}" srcOrd="0" destOrd="0" presId="urn:microsoft.com/office/officeart/2005/8/layout/radial5"/>
    <dgm:cxn modelId="{B897A8E5-9451-44DC-A39D-AEAB769307D4}" srcId="{8DAF8A0A-288B-48B4-88D9-78A08313B75B}" destId="{0FCB1F0A-6CF6-4F5A-8FAC-CAFF0263C9F1}" srcOrd="2" destOrd="0" parTransId="{FE13063F-3590-485B-9F7D-B653D9630660}" sibTransId="{E39BBFC5-EB9B-41AE-B3F4-D21509ED7D26}"/>
    <dgm:cxn modelId="{EBB43A2F-6F26-4259-9117-6D3F5F6B1EA1}" type="presOf" srcId="{E7D78C3B-B1DA-406A-932D-1C90A2A21C33}" destId="{315CF1D5-B078-4831-8DC2-61E389A974E7}" srcOrd="1" destOrd="0" presId="urn:microsoft.com/office/officeart/2005/8/layout/radial5"/>
    <dgm:cxn modelId="{20BBBF89-4BA5-4421-87DE-A61B1B375D51}" type="presOf" srcId="{8DAF8A0A-288B-48B4-88D9-78A08313B75B}" destId="{A8D3CE15-999E-41C8-B046-9E339AE9DC3E}" srcOrd="0" destOrd="0" presId="urn:microsoft.com/office/officeart/2005/8/layout/radial5"/>
    <dgm:cxn modelId="{F2C40064-FE3A-4336-94B4-E49377977742}" type="presOf" srcId="{68A47681-678F-48F1-92A0-672D2EA2AAA6}" destId="{A7AC1F28-D696-48B1-8FB5-ABD307C1E047}" srcOrd="0" destOrd="0" presId="urn:microsoft.com/office/officeart/2005/8/layout/radial5"/>
    <dgm:cxn modelId="{1499A71C-A937-431B-B542-1397B4D988EC}" type="presOf" srcId="{FE13063F-3590-485B-9F7D-B653D9630660}" destId="{BA7A9F93-BCF7-4D7C-B68F-90BD64911D68}" srcOrd="1" destOrd="0" presId="urn:microsoft.com/office/officeart/2005/8/layout/radial5"/>
    <dgm:cxn modelId="{355F3B5F-1005-40E6-8BA6-353FCC7C6F1A}" type="presOf" srcId="{A2F2E9B2-DFFF-4520-B4B1-218960762E5B}" destId="{E338CED0-E508-4E36-BF60-A005FD6840B9}" srcOrd="0" destOrd="0" presId="urn:microsoft.com/office/officeart/2005/8/layout/radial5"/>
    <dgm:cxn modelId="{FFA162E4-C7BE-4E6C-B366-F402F6C21412}" type="presParOf" srcId="{85873769-DA3B-4508-A917-FD3CEB291C9A}" destId="{A8D3CE15-999E-41C8-B046-9E339AE9DC3E}" srcOrd="0" destOrd="0" presId="urn:microsoft.com/office/officeart/2005/8/layout/radial5"/>
    <dgm:cxn modelId="{B723CA88-AFA3-4952-9019-2377F2371373}" type="presParOf" srcId="{85873769-DA3B-4508-A917-FD3CEB291C9A}" destId="{E338CED0-E508-4E36-BF60-A005FD6840B9}" srcOrd="1" destOrd="0" presId="urn:microsoft.com/office/officeart/2005/8/layout/radial5"/>
    <dgm:cxn modelId="{EDDB2CA9-AA3F-4236-A29C-59110AED68A8}" type="presParOf" srcId="{E338CED0-E508-4E36-BF60-A005FD6840B9}" destId="{CECED7E2-ACAF-419E-B0E4-35BFB28C666C}" srcOrd="0" destOrd="0" presId="urn:microsoft.com/office/officeart/2005/8/layout/radial5"/>
    <dgm:cxn modelId="{72739E10-8719-4640-A376-0D6BBCC34759}" type="presParOf" srcId="{85873769-DA3B-4508-A917-FD3CEB291C9A}" destId="{AA1D924B-E99F-4577-9086-1AFFBE6E1F4F}" srcOrd="2" destOrd="0" presId="urn:microsoft.com/office/officeart/2005/8/layout/radial5"/>
    <dgm:cxn modelId="{98024CFA-9800-4A81-A07A-ABB512CE93B2}" type="presParOf" srcId="{85873769-DA3B-4508-A917-FD3CEB291C9A}" destId="{4DBC68DD-59AE-4BCB-821D-D31B5BEECA2E}" srcOrd="3" destOrd="0" presId="urn:microsoft.com/office/officeart/2005/8/layout/radial5"/>
    <dgm:cxn modelId="{6FAE5C6E-C1E4-4CD5-9566-087FF3228176}" type="presParOf" srcId="{4DBC68DD-59AE-4BCB-821D-D31B5BEECA2E}" destId="{315CF1D5-B078-4831-8DC2-61E389A974E7}" srcOrd="0" destOrd="0" presId="urn:microsoft.com/office/officeart/2005/8/layout/radial5"/>
    <dgm:cxn modelId="{39583403-1ECE-47A2-9CE7-ECB7806D17DF}" type="presParOf" srcId="{85873769-DA3B-4508-A917-FD3CEB291C9A}" destId="{A7AC1F28-D696-48B1-8FB5-ABD307C1E047}" srcOrd="4" destOrd="0" presId="urn:microsoft.com/office/officeart/2005/8/layout/radial5"/>
    <dgm:cxn modelId="{C1120F24-0D14-40B4-AA53-9AE089292948}" type="presParOf" srcId="{85873769-DA3B-4508-A917-FD3CEB291C9A}" destId="{A6665F8F-8F05-4F0E-88DA-7F0E3CF34B15}" srcOrd="5" destOrd="0" presId="urn:microsoft.com/office/officeart/2005/8/layout/radial5"/>
    <dgm:cxn modelId="{66FC7ED8-4C71-4DA2-AE9E-D8FED0058A32}" type="presParOf" srcId="{A6665F8F-8F05-4F0E-88DA-7F0E3CF34B15}" destId="{BA7A9F93-BCF7-4D7C-B68F-90BD64911D68}" srcOrd="0" destOrd="0" presId="urn:microsoft.com/office/officeart/2005/8/layout/radial5"/>
    <dgm:cxn modelId="{9EDDDD22-3672-4F7C-8BDF-306CA5FF6B0A}" type="presParOf" srcId="{85873769-DA3B-4508-A917-FD3CEB291C9A}" destId="{4FD53688-7F42-46A5-8C52-55E0C8837F78}"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3CE15-999E-41C8-B046-9E339AE9DC3E}">
      <dsp:nvSpPr>
        <dsp:cNvPr id="0" name=""/>
        <dsp:cNvSpPr/>
      </dsp:nvSpPr>
      <dsp:spPr>
        <a:xfrm>
          <a:off x="2808320" y="72000"/>
          <a:ext cx="2280749" cy="214638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a:t>Hearing Board</a:t>
          </a:r>
        </a:p>
      </dsp:txBody>
      <dsp:txXfrm>
        <a:off x="3142328" y="386330"/>
        <a:ext cx="1612733" cy="1517720"/>
      </dsp:txXfrm>
    </dsp:sp>
    <dsp:sp modelId="{E338CED0-E508-4E36-BF60-A005FD6840B9}">
      <dsp:nvSpPr>
        <dsp:cNvPr id="0" name=""/>
        <dsp:cNvSpPr/>
      </dsp:nvSpPr>
      <dsp:spPr>
        <a:xfrm rot="715447">
          <a:off x="2377481" y="817640"/>
          <a:ext cx="303314" cy="48293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378463" y="904826"/>
        <a:ext cx="212320" cy="289760"/>
      </dsp:txXfrm>
    </dsp:sp>
    <dsp:sp modelId="{AA1D924B-E99F-4577-9086-1AFFBE6E1F4F}">
      <dsp:nvSpPr>
        <dsp:cNvPr id="0" name=""/>
        <dsp:cNvSpPr/>
      </dsp:nvSpPr>
      <dsp:spPr>
        <a:xfrm>
          <a:off x="0" y="144029"/>
          <a:ext cx="2239231" cy="1765460"/>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Applicant, Agent,</a:t>
          </a:r>
        </a:p>
        <a:p>
          <a:pPr lvl="0" algn="ctr" defTabSz="889000">
            <a:lnSpc>
              <a:spcPct val="90000"/>
            </a:lnSpc>
            <a:spcBef>
              <a:spcPct val="0"/>
            </a:spcBef>
            <a:spcAft>
              <a:spcPct val="35000"/>
            </a:spcAft>
          </a:pPr>
          <a:r>
            <a:rPr lang="en-US" sz="2000" kern="1200" dirty="0"/>
            <a:t>or Invited Advisor </a:t>
          </a:r>
        </a:p>
      </dsp:txBody>
      <dsp:txXfrm>
        <a:off x="327928" y="402575"/>
        <a:ext cx="1583375" cy="1248368"/>
      </dsp:txXfrm>
    </dsp:sp>
    <dsp:sp modelId="{4DBC68DD-59AE-4BCB-821D-D31B5BEECA2E}">
      <dsp:nvSpPr>
        <dsp:cNvPr id="0" name=""/>
        <dsp:cNvSpPr/>
      </dsp:nvSpPr>
      <dsp:spPr>
        <a:xfrm rot="9913510">
          <a:off x="5238014" y="846552"/>
          <a:ext cx="361764" cy="48293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344749" y="929299"/>
        <a:ext cx="253235" cy="289760"/>
      </dsp:txXfrm>
    </dsp:sp>
    <dsp:sp modelId="{A7AC1F28-D696-48B1-8FB5-ABD307C1E047}">
      <dsp:nvSpPr>
        <dsp:cNvPr id="0" name=""/>
        <dsp:cNvSpPr/>
      </dsp:nvSpPr>
      <dsp:spPr>
        <a:xfrm>
          <a:off x="5768847" y="0"/>
          <a:ext cx="2445657" cy="2053714"/>
        </a:xfrm>
        <a:prstGeom prst="ellipse">
          <a:avLst/>
        </a:prstGeom>
        <a:solidFill>
          <a:srgbClr val="00206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Regulations Officer </a:t>
          </a:r>
        </a:p>
      </dsp:txBody>
      <dsp:txXfrm>
        <a:off x="6127005" y="300759"/>
        <a:ext cx="1729341" cy="1452196"/>
      </dsp:txXfrm>
    </dsp:sp>
    <dsp:sp modelId="{A6665F8F-8F05-4F0E-88DA-7F0E3CF34B15}">
      <dsp:nvSpPr>
        <dsp:cNvPr id="0" name=""/>
        <dsp:cNvSpPr/>
      </dsp:nvSpPr>
      <dsp:spPr>
        <a:xfrm rot="5397382">
          <a:off x="3774342" y="2297956"/>
          <a:ext cx="350829" cy="48293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826926" y="2341918"/>
        <a:ext cx="245580" cy="289760"/>
      </dsp:txXfrm>
    </dsp:sp>
    <dsp:sp modelId="{4FD53688-7F42-46A5-8C52-55E0C8837F78}">
      <dsp:nvSpPr>
        <dsp:cNvPr id="0" name=""/>
        <dsp:cNvSpPr/>
      </dsp:nvSpPr>
      <dsp:spPr>
        <a:xfrm>
          <a:off x="3240361" y="2880322"/>
          <a:ext cx="1420390" cy="1420390"/>
        </a:xfrm>
        <a:prstGeom prst="ellipse">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Decision</a:t>
          </a:r>
        </a:p>
      </dsp:txBody>
      <dsp:txXfrm>
        <a:off x="3448372" y="3088333"/>
        <a:ext cx="1004368" cy="1004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3CE15-999E-41C8-B046-9E339AE9DC3E}">
      <dsp:nvSpPr>
        <dsp:cNvPr id="0" name=""/>
        <dsp:cNvSpPr/>
      </dsp:nvSpPr>
      <dsp:spPr>
        <a:xfrm>
          <a:off x="2712277" y="48218"/>
          <a:ext cx="2774867" cy="2112021"/>
        </a:xfrm>
        <a:prstGeom prst="ellipse">
          <a:avLst/>
        </a:prstGeom>
        <a:solidFill>
          <a:srgbClr val="7030A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a:t>Mining and  Lands </a:t>
          </a:r>
          <a:r>
            <a:rPr lang="en-US" sz="3100" kern="1200" dirty="0" smtClean="0"/>
            <a:t>Tribunal</a:t>
          </a:r>
          <a:endParaRPr lang="en-US" sz="3100" kern="1200" dirty="0"/>
        </a:p>
      </dsp:txBody>
      <dsp:txXfrm>
        <a:off x="3118647" y="357516"/>
        <a:ext cx="1962127" cy="1493425"/>
      </dsp:txXfrm>
    </dsp:sp>
    <dsp:sp modelId="{E338CED0-E508-4E36-BF60-A005FD6840B9}">
      <dsp:nvSpPr>
        <dsp:cNvPr id="0" name=""/>
        <dsp:cNvSpPr/>
      </dsp:nvSpPr>
      <dsp:spPr>
        <a:xfrm rot="609074">
          <a:off x="2160529" y="790786"/>
          <a:ext cx="387318" cy="53013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2161438" y="886572"/>
        <a:ext cx="271123" cy="318079"/>
      </dsp:txXfrm>
    </dsp:sp>
    <dsp:sp modelId="{AA1D924B-E99F-4577-9086-1AFFBE6E1F4F}">
      <dsp:nvSpPr>
        <dsp:cNvPr id="0" name=""/>
        <dsp:cNvSpPr/>
      </dsp:nvSpPr>
      <dsp:spPr>
        <a:xfrm>
          <a:off x="138245" y="256713"/>
          <a:ext cx="1843498" cy="162879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Applicant, Agent,</a:t>
          </a:r>
        </a:p>
        <a:p>
          <a:pPr lvl="0" algn="ctr" defTabSz="711200">
            <a:lnSpc>
              <a:spcPct val="90000"/>
            </a:lnSpc>
            <a:spcBef>
              <a:spcPct val="0"/>
            </a:spcBef>
            <a:spcAft>
              <a:spcPct val="35000"/>
            </a:spcAft>
          </a:pPr>
          <a:r>
            <a:rPr lang="en-US" sz="1600" kern="1200" dirty="0"/>
            <a:t>or Invited Advisor </a:t>
          </a:r>
        </a:p>
      </dsp:txBody>
      <dsp:txXfrm>
        <a:off x="408219" y="495244"/>
        <a:ext cx="1303550" cy="1151731"/>
      </dsp:txXfrm>
    </dsp:sp>
    <dsp:sp modelId="{4DBC68DD-59AE-4BCB-821D-D31B5BEECA2E}">
      <dsp:nvSpPr>
        <dsp:cNvPr id="0" name=""/>
        <dsp:cNvSpPr/>
      </dsp:nvSpPr>
      <dsp:spPr>
        <a:xfrm rot="9900748">
          <a:off x="5696450" y="760258"/>
          <a:ext cx="510481" cy="53013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846989" y="846482"/>
        <a:ext cx="357337" cy="318079"/>
      </dsp:txXfrm>
    </dsp:sp>
    <dsp:sp modelId="{A7AC1F28-D696-48B1-8FB5-ABD307C1E047}">
      <dsp:nvSpPr>
        <dsp:cNvPr id="0" name=""/>
        <dsp:cNvSpPr/>
      </dsp:nvSpPr>
      <dsp:spPr>
        <a:xfrm>
          <a:off x="6446154" y="165295"/>
          <a:ext cx="1850243" cy="1599090"/>
        </a:xfrm>
        <a:prstGeom prst="ellipse">
          <a:avLst/>
        </a:prstGeom>
        <a:solidFill>
          <a:schemeClr val="accent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CVCA</a:t>
          </a:r>
        </a:p>
      </dsp:txBody>
      <dsp:txXfrm>
        <a:off x="6717116" y="399476"/>
        <a:ext cx="1308319" cy="1130728"/>
      </dsp:txXfrm>
    </dsp:sp>
    <dsp:sp modelId="{A6665F8F-8F05-4F0E-88DA-7F0E3CF34B15}">
      <dsp:nvSpPr>
        <dsp:cNvPr id="0" name=""/>
        <dsp:cNvSpPr/>
      </dsp:nvSpPr>
      <dsp:spPr>
        <a:xfrm rot="5423287">
          <a:off x="3818417" y="2390734"/>
          <a:ext cx="541566" cy="53013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3898475" y="2417242"/>
        <a:ext cx="382527" cy="318079"/>
      </dsp:txXfrm>
    </dsp:sp>
    <dsp:sp modelId="{4FD53688-7F42-46A5-8C52-55E0C8837F78}">
      <dsp:nvSpPr>
        <dsp:cNvPr id="0" name=""/>
        <dsp:cNvSpPr/>
      </dsp:nvSpPr>
      <dsp:spPr>
        <a:xfrm>
          <a:off x="3481170" y="3182012"/>
          <a:ext cx="1200518" cy="1241768"/>
        </a:xfrm>
        <a:prstGeom prst="ellipse">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Decision</a:t>
          </a:r>
        </a:p>
      </dsp:txBody>
      <dsp:txXfrm>
        <a:off x="3656982" y="3363865"/>
        <a:ext cx="848894" cy="87806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10DC023-EF1A-4ADD-AD9A-5B7578E3B997}" type="datetimeFigureOut">
              <a:rPr lang="en-CA" smtClean="0"/>
              <a:t>2021-02-19</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F741BBD-97CE-4863-B2D1-17B79E20373F}" type="slidenum">
              <a:rPr lang="en-CA" smtClean="0"/>
              <a:t>‹#›</a:t>
            </a:fld>
            <a:endParaRPr lang="en-CA"/>
          </a:p>
        </p:txBody>
      </p:sp>
    </p:spTree>
    <p:extLst>
      <p:ext uri="{BB962C8B-B14F-4D97-AF65-F5344CB8AC3E}">
        <p14:creationId xmlns:p14="http://schemas.microsoft.com/office/powerpoint/2010/main" val="2035394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t>
            </a:r>
            <a:r>
              <a:rPr lang="en-US" dirty="0" smtClean="0"/>
              <a:t>day </a:t>
            </a:r>
            <a:r>
              <a:rPr lang="en-US" dirty="0"/>
              <a:t>everyone, </a:t>
            </a:r>
          </a:p>
          <a:p>
            <a:endParaRPr lang="en-US" dirty="0"/>
          </a:p>
          <a:p>
            <a:r>
              <a:rPr lang="en-US" dirty="0"/>
              <a:t>My name is </a:t>
            </a:r>
            <a:r>
              <a:rPr lang="en-US" dirty="0" smtClean="0"/>
              <a:t>Robert Cole and </a:t>
            </a:r>
            <a:r>
              <a:rPr lang="en-US" dirty="0"/>
              <a:t>I am a Regulations Officer </a:t>
            </a:r>
            <a:r>
              <a:rPr lang="en-US" dirty="0" smtClean="0"/>
              <a:t>at </a:t>
            </a:r>
            <a:r>
              <a:rPr lang="en-US" dirty="0"/>
              <a:t>Crowe Valley Conservation Authority. </a:t>
            </a:r>
          </a:p>
          <a:p>
            <a:r>
              <a:rPr lang="en-US" dirty="0" smtClean="0"/>
              <a:t>I would like to take this</a:t>
            </a:r>
            <a:r>
              <a:rPr lang="en-US" baseline="0" dirty="0" smtClean="0"/>
              <a:t> </a:t>
            </a:r>
            <a:r>
              <a:rPr lang="en-US" dirty="0" smtClean="0"/>
              <a:t>opportunity to refresh you all on the board hearing</a:t>
            </a:r>
            <a:r>
              <a:rPr lang="en-US" baseline="0" dirty="0" smtClean="0"/>
              <a:t> process as well as go over some of the changes to the procedure to permit electronic hearings. This presentation has been recorded so we can upload it to our</a:t>
            </a:r>
            <a:r>
              <a:rPr lang="en-US" dirty="0" smtClean="0"/>
              <a:t> Board </a:t>
            </a:r>
            <a:r>
              <a:rPr lang="en-US" dirty="0"/>
              <a:t>Members </a:t>
            </a:r>
            <a:r>
              <a:rPr lang="en-US" dirty="0" smtClean="0"/>
              <a:t>Webpage</a:t>
            </a:r>
            <a:r>
              <a:rPr lang="en-US" baseline="0" dirty="0" smtClean="0"/>
              <a:t> as a resource to you all prior to any future board hearings</a:t>
            </a: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F741BBD-97CE-4863-B2D1-17B79E20373F}" type="slidenum">
              <a:rPr lang="en-CA" smtClean="0"/>
              <a:t>1</a:t>
            </a:fld>
            <a:endParaRPr lang="en-CA"/>
          </a:p>
        </p:txBody>
      </p:sp>
    </p:spTree>
    <p:extLst>
      <p:ext uri="{BB962C8B-B14F-4D97-AF65-F5344CB8AC3E}">
        <p14:creationId xmlns:p14="http://schemas.microsoft.com/office/powerpoint/2010/main" val="3602898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(CONTINUE CLICK </a:t>
            </a:r>
            <a:r>
              <a:rPr lang="en-CA" dirty="0"/>
              <a:t>AND READ) </a:t>
            </a:r>
            <a:endParaRPr lang="en-CA" dirty="0" smtClean="0"/>
          </a:p>
          <a:p>
            <a:r>
              <a:rPr lang="en-US" dirty="0" smtClean="0"/>
              <a:t>Questions</a:t>
            </a:r>
          </a:p>
          <a:p>
            <a:r>
              <a:rPr lang="en-US" dirty="0" smtClean="0"/>
              <a:t>	Prior to questions be formally started the Chair should ensure that all parties and members can still</a:t>
            </a:r>
            <a:r>
              <a:rPr lang="en-US" baseline="0" dirty="0" smtClean="0"/>
              <a:t> connected and able to field questions/hear responses.</a:t>
            </a:r>
          </a:p>
          <a:p>
            <a:r>
              <a:rPr lang="en-US" dirty="0" smtClean="0"/>
              <a:t>Deliberation</a:t>
            </a:r>
          </a:p>
          <a:p>
            <a:r>
              <a:rPr lang="en-US" dirty="0" smtClean="0"/>
              <a:t>	Traditionally we have had applicants remove themselves from the board room after</a:t>
            </a:r>
            <a:r>
              <a:rPr lang="en-US" baseline="0" dirty="0" smtClean="0"/>
              <a:t> the presentations and questions so deliberation could occur. The moderator for the electronic board meeting/hearing could remove the applicant after the Chair informs them that they will now deliberate and they will be informed of the Boards decision within the allotted timeframe,</a:t>
            </a:r>
          </a:p>
          <a:p>
            <a:endParaRPr lang="en-US" baseline="0" dirty="0" smtClean="0"/>
          </a:p>
          <a:p>
            <a:r>
              <a:rPr lang="en-US" baseline="0" dirty="0" smtClean="0"/>
              <a:t>Decision</a:t>
            </a:r>
          </a:p>
          <a:p>
            <a:endParaRPr lang="en-US" baseline="0" dirty="0" smtClean="0"/>
          </a:p>
          <a:p>
            <a:r>
              <a:rPr lang="en-US" baseline="0" dirty="0" smtClean="0"/>
              <a:t>Adoption</a:t>
            </a:r>
          </a:p>
          <a:p>
            <a:endParaRPr lang="en-US" baseline="0" dirty="0" smtClean="0"/>
          </a:p>
          <a:p>
            <a:r>
              <a:rPr lang="en-CA" dirty="0" smtClean="0"/>
              <a:t>RECORD IS LAST POINT</a:t>
            </a:r>
          </a:p>
          <a:p>
            <a:endParaRPr lang="en-US" dirty="0"/>
          </a:p>
        </p:txBody>
      </p:sp>
      <p:sp>
        <p:nvSpPr>
          <p:cNvPr id="4" name="Slide Number Placeholder 3"/>
          <p:cNvSpPr>
            <a:spLocks noGrp="1"/>
          </p:cNvSpPr>
          <p:nvPr>
            <p:ph type="sldNum" sz="quarter" idx="5"/>
          </p:nvPr>
        </p:nvSpPr>
        <p:spPr/>
        <p:txBody>
          <a:bodyPr/>
          <a:lstStyle/>
          <a:p>
            <a:fld id="{6F741BBD-97CE-4863-B2D1-17B79E20373F}" type="slidenum">
              <a:rPr lang="en-CA" smtClean="0"/>
              <a:t>10</a:t>
            </a:fld>
            <a:endParaRPr lang="en-CA"/>
          </a:p>
        </p:txBody>
      </p:sp>
    </p:spTree>
    <p:extLst>
      <p:ext uri="{BB962C8B-B14F-4D97-AF65-F5344CB8AC3E}">
        <p14:creationId xmlns:p14="http://schemas.microsoft.com/office/powerpoint/2010/main" val="1329375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aseline="0" dirty="0"/>
              <a:t>ONCE the Hearing Board makes a decision, it is not necessarily the end of the road for the applicant if they remain unsatisfied with the decision. </a:t>
            </a:r>
          </a:p>
          <a:p>
            <a:pPr defTabSz="931774">
              <a:defRPr/>
            </a:pPr>
            <a:endParaRPr lang="en-CA" baseline="0" dirty="0"/>
          </a:p>
          <a:p>
            <a:pPr defTabSz="931774">
              <a:defRPr/>
            </a:pPr>
            <a:r>
              <a:rPr lang="en-CA" baseline="0" dirty="0"/>
              <a:t>If they’d like, the applicant can appeal the CVCA’s decision to the Minister bring their case before the Mining and Lands </a:t>
            </a:r>
            <a:r>
              <a:rPr lang="en-CA" baseline="0" dirty="0" smtClean="0"/>
              <a:t>Tribunal.  </a:t>
            </a:r>
            <a:r>
              <a:rPr lang="en-CA" baseline="0" dirty="0"/>
              <a:t>The M+L </a:t>
            </a:r>
            <a:r>
              <a:rPr lang="en-CA" baseline="0" dirty="0" smtClean="0"/>
              <a:t>Tribunal has </a:t>
            </a:r>
            <a:r>
              <a:rPr lang="en-CA" baseline="0" dirty="0"/>
              <a:t>rendered decisions on exactly this issue before so while this process may be new for us, it is well established.</a:t>
            </a:r>
            <a:endParaRPr lang="en-CA" dirty="0"/>
          </a:p>
          <a:p>
            <a:endParaRPr lang="en-US" dirty="0"/>
          </a:p>
        </p:txBody>
      </p:sp>
      <p:sp>
        <p:nvSpPr>
          <p:cNvPr id="4" name="Slide Number Placeholder 3"/>
          <p:cNvSpPr>
            <a:spLocks noGrp="1"/>
          </p:cNvSpPr>
          <p:nvPr>
            <p:ph type="sldNum" sz="quarter" idx="5"/>
          </p:nvPr>
        </p:nvSpPr>
        <p:spPr/>
        <p:txBody>
          <a:bodyPr/>
          <a:lstStyle/>
          <a:p>
            <a:fld id="{6F741BBD-97CE-4863-B2D1-17B79E20373F}" type="slidenum">
              <a:rPr lang="en-CA" smtClean="0"/>
              <a:t>11</a:t>
            </a:fld>
            <a:endParaRPr lang="en-CA"/>
          </a:p>
        </p:txBody>
      </p:sp>
    </p:spTree>
    <p:extLst>
      <p:ext uri="{BB962C8B-B14F-4D97-AF65-F5344CB8AC3E}">
        <p14:creationId xmlns:p14="http://schemas.microsoft.com/office/powerpoint/2010/main" val="2936978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end this presentation with where I began. </a:t>
            </a:r>
          </a:p>
          <a:p>
            <a:r>
              <a:rPr lang="en-US" dirty="0"/>
              <a:t>Board members are encouraged to download the CVCA policy manual and review Append D – Hearing Guidelines. prior to any CVCA Board Meetings. </a:t>
            </a:r>
          </a:p>
        </p:txBody>
      </p:sp>
      <p:sp>
        <p:nvSpPr>
          <p:cNvPr id="4" name="Slide Number Placeholder 3"/>
          <p:cNvSpPr>
            <a:spLocks noGrp="1"/>
          </p:cNvSpPr>
          <p:nvPr>
            <p:ph type="sldNum" sz="quarter" idx="5"/>
          </p:nvPr>
        </p:nvSpPr>
        <p:spPr/>
        <p:txBody>
          <a:bodyPr/>
          <a:lstStyle/>
          <a:p>
            <a:fld id="{6F741BBD-97CE-4863-B2D1-17B79E20373F}" type="slidenum">
              <a:rPr lang="en-CA" smtClean="0"/>
              <a:t>12</a:t>
            </a:fld>
            <a:endParaRPr lang="en-CA"/>
          </a:p>
        </p:txBody>
      </p:sp>
    </p:spTree>
    <p:extLst>
      <p:ext uri="{BB962C8B-B14F-4D97-AF65-F5344CB8AC3E}">
        <p14:creationId xmlns:p14="http://schemas.microsoft.com/office/powerpoint/2010/main" val="117307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 this by heading over to our website. </a:t>
            </a:r>
          </a:p>
        </p:txBody>
      </p:sp>
      <p:sp>
        <p:nvSpPr>
          <p:cNvPr id="4" name="Slide Number Placeholder 3"/>
          <p:cNvSpPr>
            <a:spLocks noGrp="1"/>
          </p:cNvSpPr>
          <p:nvPr>
            <p:ph type="sldNum" sz="quarter" idx="5"/>
          </p:nvPr>
        </p:nvSpPr>
        <p:spPr/>
        <p:txBody>
          <a:bodyPr/>
          <a:lstStyle/>
          <a:p>
            <a:fld id="{6F741BBD-97CE-4863-B2D1-17B79E20373F}" type="slidenum">
              <a:rPr lang="en-CA" smtClean="0"/>
              <a:t>13</a:t>
            </a:fld>
            <a:endParaRPr lang="en-CA"/>
          </a:p>
        </p:txBody>
      </p:sp>
    </p:spTree>
    <p:extLst>
      <p:ext uri="{BB962C8B-B14F-4D97-AF65-F5344CB8AC3E}">
        <p14:creationId xmlns:p14="http://schemas.microsoft.com/office/powerpoint/2010/main" val="388747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talking about Hearing Board guidelines today?</a:t>
            </a:r>
          </a:p>
          <a:p>
            <a:endParaRPr lang="en-US" dirty="0"/>
          </a:p>
          <a:p>
            <a:r>
              <a:rPr lang="en-US" dirty="0" smtClean="0"/>
              <a:t>Again</a:t>
            </a:r>
            <a:r>
              <a:rPr lang="en-US" baseline="0" dirty="0" smtClean="0"/>
              <a:t> t</a:t>
            </a:r>
            <a:r>
              <a:rPr lang="en-US" dirty="0" smtClean="0"/>
              <a:t>here</a:t>
            </a:r>
            <a:r>
              <a:rPr lang="en-US" baseline="0" dirty="0" smtClean="0"/>
              <a:t> are two reasons for going over at this time, the first is</a:t>
            </a:r>
            <a:r>
              <a:rPr lang="en-US" dirty="0" smtClean="0"/>
              <a:t> </a:t>
            </a:r>
            <a:r>
              <a:rPr lang="en-US" baseline="0" dirty="0" smtClean="0"/>
              <a:t>that the procedures for hearings has changed to allow for electronic hearings due to the Pandemic. </a:t>
            </a:r>
            <a:r>
              <a:rPr lang="en-US" dirty="0" smtClean="0"/>
              <a:t>The second reason</a:t>
            </a:r>
            <a:r>
              <a:rPr lang="en-US" baseline="0" dirty="0" smtClean="0"/>
              <a:t> is </a:t>
            </a:r>
            <a:r>
              <a:rPr lang="en-US" dirty="0" smtClean="0"/>
              <a:t>because it may happen soon. (CLICK)</a:t>
            </a:r>
            <a:r>
              <a:rPr lang="en-US" baseline="0" dirty="0" smtClean="0"/>
              <a:t> </a:t>
            </a:r>
            <a:r>
              <a:rPr lang="en-US" dirty="0" smtClean="0"/>
              <a:t> CVCA Officers are currently working with several landowners that have submitted permit applications that are outside the scope of what a CVCA Regulations Officer has the Authority to approve. (CLICK) </a:t>
            </a:r>
            <a:endParaRPr lang="en-US" dirty="0"/>
          </a:p>
          <a:p>
            <a:endParaRPr lang="en-US" dirty="0"/>
          </a:p>
          <a:p>
            <a:r>
              <a:rPr lang="en-US" dirty="0"/>
              <a:t>Currently, the applicant has been informed that we cannot approved the proposed works in their current form. They have a couple of options to consider. They can amend their permit application so that it aligns with our policy requirements, or they have a right to request a Hearing (CLICK). This means they can request to come before you in order to request an exception from our policy manual.</a:t>
            </a:r>
          </a:p>
          <a:p>
            <a:endParaRPr lang="en-US" dirty="0"/>
          </a:p>
          <a:p>
            <a:r>
              <a:rPr lang="en-US" dirty="0"/>
              <a:t>The two images on this slide direct you to where you can learn more about our Watershed Planning and Regulations Manual, specifically our Hearing Guidelines on page 151, Appendix D.  Today, I am reviewing the most important guidelines from this appendix with the hopes that you will read the entire Appendix prior to any CVCA Hearing Board Meeting. </a:t>
            </a:r>
          </a:p>
        </p:txBody>
      </p:sp>
      <p:sp>
        <p:nvSpPr>
          <p:cNvPr id="4" name="Slide Number Placeholder 3"/>
          <p:cNvSpPr>
            <a:spLocks noGrp="1"/>
          </p:cNvSpPr>
          <p:nvPr>
            <p:ph type="sldNum" sz="quarter" idx="5"/>
          </p:nvPr>
        </p:nvSpPr>
        <p:spPr/>
        <p:txBody>
          <a:bodyPr/>
          <a:lstStyle/>
          <a:p>
            <a:fld id="{6F741BBD-97CE-4863-B2D1-17B79E20373F}" type="slidenum">
              <a:rPr lang="en-CA" smtClean="0"/>
              <a:t>2</a:t>
            </a:fld>
            <a:endParaRPr lang="en-CA"/>
          </a:p>
        </p:txBody>
      </p:sp>
    </p:spTree>
    <p:extLst>
      <p:ext uri="{BB962C8B-B14F-4D97-AF65-F5344CB8AC3E}">
        <p14:creationId xmlns:p14="http://schemas.microsoft.com/office/powerpoint/2010/main" val="424523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my goal is to have each CVCA Board Member walk away with an understanding of the our Board Hearing Process. Some of you will have experience a CVCA Hearing, while others may have little to no experience at all. </a:t>
            </a:r>
          </a:p>
          <a:p>
            <a:r>
              <a:rPr lang="en-US" dirty="0"/>
              <a:t>By the end of today, hopefully you will be able to answer the following questions:  (CLICK)</a:t>
            </a:r>
          </a:p>
          <a:p>
            <a:r>
              <a:rPr lang="en-US" dirty="0"/>
              <a:t>1. What is the purpose of a hearing? (CLICK)</a:t>
            </a:r>
          </a:p>
          <a:p>
            <a:r>
              <a:rPr lang="en-US" dirty="0"/>
              <a:t>2. When is a hearing called?(CLICK)</a:t>
            </a:r>
          </a:p>
          <a:p>
            <a:r>
              <a:rPr lang="en-US" dirty="0"/>
              <a:t>3. What parties are involved with a hearing?(CLICK)</a:t>
            </a:r>
          </a:p>
          <a:p>
            <a:r>
              <a:rPr lang="en-US" dirty="0"/>
              <a:t>4. What are your duties as the Hearing Board?(CLICK)</a:t>
            </a:r>
          </a:p>
          <a:p>
            <a:r>
              <a:rPr lang="en-US" dirty="0"/>
              <a:t>5. What process are you expected to follow during a hearing? (CLICK)</a:t>
            </a:r>
          </a:p>
          <a:p>
            <a:endParaRPr lang="en-US" dirty="0"/>
          </a:p>
        </p:txBody>
      </p:sp>
      <p:sp>
        <p:nvSpPr>
          <p:cNvPr id="4" name="Slide Number Placeholder 3"/>
          <p:cNvSpPr>
            <a:spLocks noGrp="1"/>
          </p:cNvSpPr>
          <p:nvPr>
            <p:ph type="sldNum" sz="quarter" idx="5"/>
          </p:nvPr>
        </p:nvSpPr>
        <p:spPr/>
        <p:txBody>
          <a:bodyPr/>
          <a:lstStyle/>
          <a:p>
            <a:fld id="{6F741BBD-97CE-4863-B2D1-17B79E20373F}" type="slidenum">
              <a:rPr lang="en-CA" smtClean="0"/>
              <a:t>3</a:t>
            </a:fld>
            <a:endParaRPr lang="en-CA"/>
          </a:p>
        </p:txBody>
      </p:sp>
    </p:spTree>
    <p:extLst>
      <p:ext uri="{BB962C8B-B14F-4D97-AF65-F5344CB8AC3E}">
        <p14:creationId xmlns:p14="http://schemas.microsoft.com/office/powerpoint/2010/main" val="250615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4708" indent="-174708" defTabSz="931774">
              <a:buFontTx/>
              <a:buChar char="-"/>
              <a:defRPr/>
            </a:pPr>
            <a:r>
              <a:rPr lang="en-US" dirty="0"/>
              <a:t>Before we get into the details of the Hearing Guidelines on the upcoming slides, I’ll first provide an overview of how it is that an applicant arrives as a CVCA Hearing Board. (CLICK)</a:t>
            </a:r>
          </a:p>
          <a:p>
            <a:endParaRPr lang="en-US" dirty="0"/>
          </a:p>
          <a:p>
            <a:r>
              <a:rPr lang="en-US" dirty="0"/>
              <a:t>CVCA Regulations Officers have been given authority by the CVCA Board and under the Conservation Authorities Act to regulate development near environmental hazards and features (CLICK) for the purpose of public safety, property (CLICK)  and the environment. This is achieved by requiring permits for development adjacent to natural hazards and environmental features.</a:t>
            </a:r>
          </a:p>
          <a:p>
            <a:endParaRPr lang="en-US" dirty="0"/>
          </a:p>
          <a:p>
            <a:r>
              <a:rPr lang="en-US" dirty="0"/>
              <a:t>Natural </a:t>
            </a:r>
            <a:r>
              <a:rPr lang="en-US" b="1" dirty="0"/>
              <a:t>hazards</a:t>
            </a:r>
            <a:r>
              <a:rPr lang="en-US" dirty="0"/>
              <a:t> can be floodplains associated with a watercourse, steep slopes, soil erosion or unstable bedrock. Natural </a:t>
            </a:r>
            <a:r>
              <a:rPr lang="en-US" b="1" dirty="0"/>
              <a:t>features that we regulate </a:t>
            </a:r>
            <a:r>
              <a:rPr lang="en-US" dirty="0"/>
              <a:t>could be rivers, lakes and wetlands. </a:t>
            </a:r>
          </a:p>
          <a:p>
            <a:endParaRPr lang="en-US" dirty="0"/>
          </a:p>
        </p:txBody>
      </p:sp>
      <p:sp>
        <p:nvSpPr>
          <p:cNvPr id="4" name="Slide Number Placeholder 3"/>
          <p:cNvSpPr>
            <a:spLocks noGrp="1"/>
          </p:cNvSpPr>
          <p:nvPr>
            <p:ph type="sldNum" sz="quarter" idx="5"/>
          </p:nvPr>
        </p:nvSpPr>
        <p:spPr/>
        <p:txBody>
          <a:bodyPr/>
          <a:lstStyle/>
          <a:p>
            <a:fld id="{6F741BBD-97CE-4863-B2D1-17B79E20373F}" type="slidenum">
              <a:rPr lang="en-CA" smtClean="0"/>
              <a:t>4</a:t>
            </a:fld>
            <a:endParaRPr lang="en-CA"/>
          </a:p>
        </p:txBody>
      </p:sp>
    </p:spTree>
    <p:extLst>
      <p:ext uri="{BB962C8B-B14F-4D97-AF65-F5344CB8AC3E}">
        <p14:creationId xmlns:p14="http://schemas.microsoft.com/office/powerpoint/2010/main" val="660195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Conservation Authorities Act sets out CVCA responsibilities clearly. We are to: (CLICK)</a:t>
            </a:r>
          </a:p>
          <a:p>
            <a:pPr lvl="1"/>
            <a:r>
              <a:rPr lang="en-US" sz="3300" dirty="0"/>
              <a:t>Protect the public from loss of life (CLICK)</a:t>
            </a:r>
          </a:p>
          <a:p>
            <a:pPr lvl="1"/>
            <a:r>
              <a:rPr lang="en-US" sz="3300" dirty="0"/>
              <a:t>Protect the public from loss of property</a:t>
            </a:r>
          </a:p>
          <a:p>
            <a:pPr lvl="1"/>
            <a:r>
              <a:rPr lang="en-US" sz="3300" dirty="0"/>
              <a:t>Regulate development with conditions so that hazards are not increased or created by development</a:t>
            </a:r>
          </a:p>
          <a:p>
            <a:pPr lvl="1"/>
            <a:r>
              <a:rPr lang="en-US" sz="3300" dirty="0"/>
              <a:t>Protect natural features and their ecological and hydrological goods and services . For example, multiple studies have shown that wetland provide significant flood (e.g. flooding)</a:t>
            </a:r>
          </a:p>
          <a:p>
            <a:pPr lvl="1"/>
            <a:endParaRPr lang="en-US" sz="3300" dirty="0"/>
          </a:p>
          <a:p>
            <a:pPr lvl="1"/>
            <a:r>
              <a:rPr lang="en-US" dirty="0"/>
              <a:t>The most significant social and economic benefit that wetlands provide is flood control. Wetlands act like giant sponges, absorbing rainfall and controlling it’s flow into streams and rivers. When wetlands are removed or fragmented risk of flash floods is increased. Source: WWF</a:t>
            </a:r>
            <a:r>
              <a:rPr lang="en-US" sz="3300" dirty="0"/>
              <a:t/>
            </a:r>
            <a:br>
              <a:rPr lang="en-US" sz="3300" dirty="0"/>
            </a:br>
            <a:endParaRPr lang="en-US" sz="3300" dirty="0"/>
          </a:p>
          <a:p>
            <a:endParaRPr lang="en-US" dirty="0"/>
          </a:p>
        </p:txBody>
      </p:sp>
      <p:sp>
        <p:nvSpPr>
          <p:cNvPr id="4" name="Slide Number Placeholder 3"/>
          <p:cNvSpPr>
            <a:spLocks noGrp="1"/>
          </p:cNvSpPr>
          <p:nvPr>
            <p:ph type="sldNum" sz="quarter" idx="5"/>
          </p:nvPr>
        </p:nvSpPr>
        <p:spPr/>
        <p:txBody>
          <a:bodyPr/>
          <a:lstStyle/>
          <a:p>
            <a:fld id="{6F741BBD-97CE-4863-B2D1-17B79E20373F}" type="slidenum">
              <a:rPr lang="en-CA" smtClean="0"/>
              <a:t>5</a:t>
            </a:fld>
            <a:endParaRPr lang="en-CA"/>
          </a:p>
        </p:txBody>
      </p:sp>
    </p:spTree>
    <p:extLst>
      <p:ext uri="{BB962C8B-B14F-4D97-AF65-F5344CB8AC3E}">
        <p14:creationId xmlns:p14="http://schemas.microsoft.com/office/powerpoint/2010/main" val="71259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objectives are achieved by requiring a permit for development adjacent to natural hazards and natural features. (CLICK)</a:t>
            </a:r>
          </a:p>
          <a:p>
            <a:pPr defTabSz="931774">
              <a:defRPr/>
            </a:pPr>
            <a:endParaRPr lang="en-US" dirty="0"/>
          </a:p>
          <a:p>
            <a:pPr defTabSz="931774">
              <a:defRPr/>
            </a:pPr>
            <a:r>
              <a:rPr lang="en-US" dirty="0"/>
              <a:t>As Regulations Officers works with an applicant, permits are issued if the purposed works align with The Conservation Authorities Act, Regulation 159/05 and the Watershed Planning and Regulations Manual. (CLICK)</a:t>
            </a:r>
          </a:p>
          <a:p>
            <a:pPr defTabSz="931774">
              <a:defRPr/>
            </a:pPr>
            <a:endParaRPr lang="en-US" dirty="0"/>
          </a:p>
          <a:p>
            <a:pPr defTabSz="931774">
              <a:defRPr/>
            </a:pPr>
            <a:r>
              <a:rPr lang="en-US" dirty="0"/>
              <a:t>If issues are identified, negotiation often occurs during the permit application process so that the applicant is provided every opportunity to meet our policy requirements. Our end goal is to work with the landowner so that they can develop their property as they wish while assuring that they are protected from loss of life or property due to natural hazards. </a:t>
            </a:r>
          </a:p>
          <a:p>
            <a:pPr marL="174708" indent="-174708">
              <a:buFontTx/>
              <a:buChar char="-"/>
            </a:pPr>
            <a:endParaRPr lang="en-US" dirty="0"/>
          </a:p>
          <a:p>
            <a:pPr defTabSz="931774">
              <a:defRPr/>
            </a:pPr>
            <a:r>
              <a:rPr lang="en-US" dirty="0"/>
              <a:t>Officers can only issue permits for development if the purposed works align with the CVCA Board Approved Policy Manual. It’s important to note that we do not have the Authority to issues permits that do not satisfy our policy requirements. </a:t>
            </a:r>
          </a:p>
          <a:p>
            <a:endParaRPr lang="en-US" dirty="0"/>
          </a:p>
          <a:p>
            <a:r>
              <a:rPr lang="en-US" dirty="0"/>
              <a:t>If the landowner wishes to more forward with development that does not meet our policy requirements, an Officer will recommend that the permit be denied. At this time, the landowner advised of their right to appeal this decision to the CVCA Board and ask for an exception. </a:t>
            </a:r>
          </a:p>
        </p:txBody>
      </p:sp>
      <p:sp>
        <p:nvSpPr>
          <p:cNvPr id="4" name="Slide Number Placeholder 3"/>
          <p:cNvSpPr>
            <a:spLocks noGrp="1"/>
          </p:cNvSpPr>
          <p:nvPr>
            <p:ph type="sldNum" sz="quarter" idx="5"/>
          </p:nvPr>
        </p:nvSpPr>
        <p:spPr/>
        <p:txBody>
          <a:bodyPr/>
          <a:lstStyle/>
          <a:p>
            <a:fld id="{6F741BBD-97CE-4863-B2D1-17B79E20373F}" type="slidenum">
              <a:rPr lang="en-CA" smtClean="0"/>
              <a:t>6</a:t>
            </a:fld>
            <a:endParaRPr lang="en-CA"/>
          </a:p>
        </p:txBody>
      </p:sp>
    </p:spTree>
    <p:extLst>
      <p:ext uri="{BB962C8B-B14F-4D97-AF65-F5344CB8AC3E}">
        <p14:creationId xmlns:p14="http://schemas.microsoft.com/office/powerpoint/2010/main" val="2958111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baseline="0" dirty="0"/>
          </a:p>
          <a:p>
            <a:pPr defTabSz="931774">
              <a:defRPr/>
            </a:pPr>
            <a:r>
              <a:rPr lang="en-CA" baseline="0" dirty="0"/>
              <a:t>At this point we’ve discussed that an applicant can request a hearing when a CVCA officer has recommend that their permit application be denied. </a:t>
            </a:r>
          </a:p>
          <a:p>
            <a:pPr defTabSz="931774">
              <a:defRPr/>
            </a:pPr>
            <a:endParaRPr lang="en-CA" baseline="0" dirty="0"/>
          </a:p>
          <a:p>
            <a:pPr defTabSz="931774">
              <a:defRPr/>
            </a:pPr>
            <a:r>
              <a:rPr lang="en-CA" baseline="0" dirty="0"/>
              <a:t>This opportunity allows them to come before you, the Hearing Board, and  ask for an exception to the policies.</a:t>
            </a:r>
          </a:p>
          <a:p>
            <a:pPr defTabSz="931774">
              <a:defRPr/>
            </a:pPr>
            <a:endParaRPr lang="en-CA" baseline="0" dirty="0"/>
          </a:p>
          <a:p>
            <a:pPr defTabSz="931774">
              <a:defRPr/>
            </a:pPr>
            <a:endParaRPr lang="en-CA" baseline="0" dirty="0"/>
          </a:p>
          <a:p>
            <a:pPr defTabSz="931774">
              <a:defRPr/>
            </a:pPr>
            <a:r>
              <a:rPr lang="en-CA" baseline="0" dirty="0"/>
              <a:t> If the Hearing Board decides that the project does not meet CVCA objectives, they can uphold the Officers decision and deny the permit application as it stands. Or, if the Hearing Board allows the project to go forward, the applicant will receive a CVCA permit for development.</a:t>
            </a:r>
          </a:p>
          <a:p>
            <a:pPr defTabSz="931774">
              <a:defRPr/>
            </a:pPr>
            <a:endParaRPr lang="en-CA" baseline="0" dirty="0"/>
          </a:p>
          <a:p>
            <a:pPr defTabSz="931774">
              <a:defRPr/>
            </a:pPr>
            <a:r>
              <a:rPr lang="en-CA" baseline="0" dirty="0"/>
              <a:t>If the Board decides that the project can go forward, the CVCA then assumes legal liability if a natural hazard emergency occurs. For a simple example, lets say the CVCA has a Hearing with an individual who wants to triple the size of their dwelling within an identified flood plain. The applicant makes a strong case and the CVCA Hearing Board decides in the applicants favour. This means that if, in the future, a flooding emergency occurs this location that causes loss of life or property damage, the CVCA may be held legally responsible for allowing development to occur within a hazard. </a:t>
            </a:r>
          </a:p>
          <a:p>
            <a:endParaRPr lang="en-US" dirty="0"/>
          </a:p>
        </p:txBody>
      </p:sp>
      <p:sp>
        <p:nvSpPr>
          <p:cNvPr id="4" name="Slide Number Placeholder 3"/>
          <p:cNvSpPr>
            <a:spLocks noGrp="1"/>
          </p:cNvSpPr>
          <p:nvPr>
            <p:ph type="sldNum" sz="quarter" idx="5"/>
          </p:nvPr>
        </p:nvSpPr>
        <p:spPr/>
        <p:txBody>
          <a:bodyPr/>
          <a:lstStyle/>
          <a:p>
            <a:fld id="{6F741BBD-97CE-4863-B2D1-17B79E20373F}" type="slidenum">
              <a:rPr lang="en-CA" smtClean="0"/>
              <a:t>7</a:t>
            </a:fld>
            <a:endParaRPr lang="en-CA"/>
          </a:p>
        </p:txBody>
      </p:sp>
    </p:spTree>
    <p:extLst>
      <p:ext uri="{BB962C8B-B14F-4D97-AF65-F5344CB8AC3E}">
        <p14:creationId xmlns:p14="http://schemas.microsoft.com/office/powerpoint/2010/main" val="263370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discussed Hearing Board duties, lets move on to the Hearing procedures and Guidelines.</a:t>
            </a:r>
          </a:p>
          <a:p>
            <a:endParaRPr lang="en-US" dirty="0"/>
          </a:p>
          <a:p>
            <a:r>
              <a:rPr lang="en-US" dirty="0"/>
              <a:t>These guidelines are recommended by the MNRF, Conservation Ontario and are CVCA Board approved. </a:t>
            </a:r>
          </a:p>
          <a:p>
            <a:endParaRPr lang="en-US" dirty="0"/>
          </a:p>
          <a:p>
            <a:r>
              <a:rPr lang="en-US" dirty="0"/>
              <a:t>First, (CLICK) CVCA staff advise the applicant of our hearing processes and timelines. </a:t>
            </a:r>
            <a:r>
              <a:rPr lang="en-US" b="0" dirty="0"/>
              <a:t>The average time that it takes to arrange a Hearing is 30 days or more. This so that staff and the applicant have time to prepare their case in time for the next CVCA scheduled Board Meeting. </a:t>
            </a:r>
            <a:r>
              <a:rPr lang="en-US" dirty="0"/>
              <a:t>Board meeting dates are given to the applicant so that they can decide which meeting they are able to attend. </a:t>
            </a:r>
          </a:p>
          <a:p>
            <a:endParaRPr lang="en-US" b="0" dirty="0"/>
          </a:p>
          <a:p>
            <a:pPr marL="0" lvl="1" defTabSz="931774"/>
            <a:r>
              <a:rPr lang="en-US" b="1" dirty="0" smtClean="0"/>
              <a:t>Once the applicant has confirmed (CLICK) which Board Meeting they wish to attend, a formal NOTICE OF HEARING will be mailed to them. For Electronic hearings</a:t>
            </a:r>
            <a:r>
              <a:rPr lang="en-US" b="1" baseline="0" dirty="0" smtClean="0"/>
              <a:t> please </a:t>
            </a:r>
            <a:r>
              <a:rPr lang="en-US" b="1" baseline="0" dirty="0" err="1" smtClean="0"/>
              <a:t>no</a:t>
            </a:r>
            <a:r>
              <a:rPr lang="en-US" b="1" dirty="0" err="1" smtClean="0"/>
              <a:t>tethe</a:t>
            </a:r>
            <a:r>
              <a:rPr lang="en-US" b="1" dirty="0" smtClean="0"/>
              <a:t> Notice must also contain a statement that the applicant should notify the Authority if they believe holding the hearing electronically is likely to cause them significant prejudice. The Authority shall assume the applicant has no objection to the electronic hearing if no such notification is received.</a:t>
            </a:r>
            <a:endParaRPr lang="en-CA" b="1" dirty="0" smtClean="0"/>
          </a:p>
          <a:p>
            <a:endParaRPr lang="en-US" b="1" dirty="0" smtClean="0"/>
          </a:p>
          <a:p>
            <a:endParaRPr lang="en-US" b="0" dirty="0"/>
          </a:p>
          <a:p>
            <a:r>
              <a:rPr lang="en-US" b="0" dirty="0"/>
              <a:t>Next, is the Pre-submission of reports. (CLICK) One week prior to the hearing, the applicant and CVCA staff will submit a report outlining their case. At this time the Board will be introduced to the case and can review the material provided by each party. Once this information is circulated in the Board Agenda Package, neither staff nor the applicant can submit new arguments or information regarding their case.  </a:t>
            </a:r>
          </a:p>
          <a:p>
            <a:endParaRPr lang="en-US" b="0" dirty="0"/>
          </a:p>
          <a:p>
            <a:r>
              <a:rPr lang="en-US" b="0" dirty="0"/>
              <a:t>Last, it’s worth stressing that </a:t>
            </a:r>
            <a:r>
              <a:rPr lang="en-US" dirty="0"/>
              <a:t>prior to and during the hearing, the hearing board is acting as a decision-making tribunal. It is critical that the members act fairly. Administrative law requires that not only must the hearing board avoid any bias towards to the case, the hearing board must also avoid even the </a:t>
            </a:r>
            <a:r>
              <a:rPr lang="en-US" b="1" dirty="0"/>
              <a:t>appearance of bias.  </a:t>
            </a:r>
          </a:p>
          <a:p>
            <a:r>
              <a:rPr lang="en-US" dirty="0"/>
              <a:t>This means that other than the Agenda package received prior to the Hearing, Board members participating in the deliberation and decision making must come to the meeting without any prior knowledge. If this cannot be achieved, the Board member must identify this apprehension of bias and remove themselves from the decision making process. </a:t>
            </a:r>
          </a:p>
          <a:p>
            <a:endParaRPr lang="en-US" dirty="0"/>
          </a:p>
          <a:p>
            <a:endParaRPr lang="en-US" b="0" dirty="0"/>
          </a:p>
        </p:txBody>
      </p:sp>
      <p:sp>
        <p:nvSpPr>
          <p:cNvPr id="4" name="Slide Number Placeholder 3"/>
          <p:cNvSpPr>
            <a:spLocks noGrp="1"/>
          </p:cNvSpPr>
          <p:nvPr>
            <p:ph type="sldNum" sz="quarter" idx="5"/>
          </p:nvPr>
        </p:nvSpPr>
        <p:spPr/>
        <p:txBody>
          <a:bodyPr/>
          <a:lstStyle/>
          <a:p>
            <a:fld id="{6F741BBD-97CE-4863-B2D1-17B79E20373F}" type="slidenum">
              <a:rPr lang="en-CA" smtClean="0"/>
              <a:t>8</a:t>
            </a:fld>
            <a:endParaRPr lang="en-CA"/>
          </a:p>
        </p:txBody>
      </p:sp>
    </p:spTree>
    <p:extLst>
      <p:ext uri="{BB962C8B-B14F-4D97-AF65-F5344CB8AC3E}">
        <p14:creationId xmlns:p14="http://schemas.microsoft.com/office/powerpoint/2010/main" val="2855957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slide is basically the Agenda of a </a:t>
            </a:r>
            <a:r>
              <a:rPr lang="en-CA" dirty="0" smtClean="0"/>
              <a:t>Hearing,</a:t>
            </a:r>
            <a:r>
              <a:rPr lang="en-CA" baseline="0" dirty="0" smtClean="0"/>
              <a:t> as well as addressing the new approved hearing protocols that have been put into place due to the Pandemic.</a:t>
            </a:r>
            <a:endParaRPr lang="en-CA" dirty="0"/>
          </a:p>
          <a:p>
            <a:endParaRPr lang="en-CA" dirty="0"/>
          </a:p>
          <a:p>
            <a:r>
              <a:rPr lang="en-CA" dirty="0"/>
              <a:t>(CLICK AND READ) </a:t>
            </a:r>
            <a:endParaRPr lang="en-CA" dirty="0" smtClean="0"/>
          </a:p>
          <a:p>
            <a:r>
              <a:rPr lang="en-US" dirty="0" smtClean="0"/>
              <a:t>Hearings should be publically accessible where possible.</a:t>
            </a:r>
          </a:p>
          <a:p>
            <a:pPr lvl="1"/>
            <a:r>
              <a:rPr lang="en-US" dirty="0" smtClean="0"/>
              <a:t>Electronic hearings should allow the public to join synchronously.</a:t>
            </a:r>
            <a:endParaRPr lang="en-CA" dirty="0" smtClean="0"/>
          </a:p>
          <a:p>
            <a:r>
              <a:rPr lang="en-US" dirty="0" smtClean="0"/>
              <a:t>Record of attending…</a:t>
            </a:r>
          </a:p>
          <a:p>
            <a:r>
              <a:rPr lang="en-US" dirty="0" smtClean="0"/>
              <a:t>	The</a:t>
            </a:r>
            <a:r>
              <a:rPr lang="en-US" baseline="0" dirty="0" smtClean="0"/>
              <a:t> Chair must ensure connectivity of all members as well as ensure that the hearing applicant can hears everyone and ensure that all members can heard the applicant.</a:t>
            </a:r>
          </a:p>
          <a:p>
            <a:endParaRPr lang="en-US" baseline="0" dirty="0" smtClean="0"/>
          </a:p>
          <a:p>
            <a:r>
              <a:rPr lang="en-US" baseline="0" dirty="0" smtClean="0"/>
              <a:t>Opening remarks</a:t>
            </a:r>
          </a:p>
          <a:p>
            <a:r>
              <a:rPr lang="en-US" baseline="0" dirty="0" smtClean="0"/>
              <a:t>Presentation of Authority Staff information</a:t>
            </a:r>
          </a:p>
          <a:p>
            <a:r>
              <a:rPr lang="en-US" baseline="0" dirty="0" smtClean="0"/>
              <a:t>Presentation of Applicant information</a:t>
            </a:r>
            <a:endParaRPr lang="en-US" dirty="0" smtClean="0"/>
          </a:p>
          <a:p>
            <a:endParaRPr lang="en-CA" dirty="0" smtClean="0"/>
          </a:p>
          <a:p>
            <a:endParaRPr lang="en-US" dirty="0"/>
          </a:p>
        </p:txBody>
      </p:sp>
      <p:sp>
        <p:nvSpPr>
          <p:cNvPr id="4" name="Slide Number Placeholder 3"/>
          <p:cNvSpPr>
            <a:spLocks noGrp="1"/>
          </p:cNvSpPr>
          <p:nvPr>
            <p:ph type="sldNum" sz="quarter" idx="5"/>
          </p:nvPr>
        </p:nvSpPr>
        <p:spPr/>
        <p:txBody>
          <a:bodyPr/>
          <a:lstStyle/>
          <a:p>
            <a:fld id="{6F741BBD-97CE-4863-B2D1-17B79E20373F}" type="slidenum">
              <a:rPr lang="en-CA" smtClean="0"/>
              <a:t>9</a:t>
            </a:fld>
            <a:endParaRPr lang="en-CA"/>
          </a:p>
        </p:txBody>
      </p:sp>
    </p:spTree>
    <p:extLst>
      <p:ext uri="{BB962C8B-B14F-4D97-AF65-F5344CB8AC3E}">
        <p14:creationId xmlns:p14="http://schemas.microsoft.com/office/powerpoint/2010/main" val="3138202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Date Placeholder 9"/>
          <p:cNvSpPr>
            <a:spLocks noGrp="1"/>
          </p:cNvSpPr>
          <p:nvPr>
            <p:ph type="dt" sz="half" idx="10"/>
          </p:nvPr>
        </p:nvSpPr>
        <p:spPr/>
        <p:txBody>
          <a:bodyPr/>
          <a:lstStyle>
            <a:lvl1pPr>
              <a:defRPr>
                <a:solidFill>
                  <a:schemeClr val="bg2"/>
                </a:solidFill>
              </a:defRPr>
            </a:lvl1pPr>
          </a:lstStyle>
          <a:p>
            <a:fld id="{05B1AF83-655B-463D-BD3C-8F18BA0AA749}" type="datetimeFigureOut">
              <a:rPr lang="en-CA" smtClean="0"/>
              <a:t>2021-02-19</a:t>
            </a:fld>
            <a:endParaRPr lang="en-CA"/>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0B43B7F2-DF58-4460-A57C-3A0104E00020}" type="slidenum">
              <a:rPr lang="en-CA" smtClean="0"/>
              <a:t>‹#›</a:t>
            </a:fld>
            <a:endParaRPr lang="en-CA"/>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CA" dirty="0"/>
          </a:p>
        </p:txBody>
      </p:sp>
      <p:sp>
        <p:nvSpPr>
          <p:cNvPr id="13" name="Title 12"/>
          <p:cNvSpPr>
            <a:spLocks noGrp="1"/>
          </p:cNvSpPr>
          <p:nvPr>
            <p:ph type="title"/>
          </p:nvPr>
        </p:nvSpPr>
        <p:spPr>
          <a:xfrm>
            <a:off x="457200" y="2052960"/>
            <a:ext cx="6324600" cy="1828800"/>
          </a:xfrm>
        </p:spPr>
        <p:txBody>
          <a:bodyPr/>
          <a:lstStyle>
            <a:lvl1pPr algn="r">
              <a:defRPr sz="4200" spc="150" baseline="0">
                <a:latin typeface="Calibri" pitchFamily="34"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8424" y="5966667"/>
            <a:ext cx="763176" cy="76317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B1AF83-655B-463D-BD3C-8F18BA0AA749}" type="datetimeFigureOut">
              <a:rPr lang="en-CA" smtClean="0"/>
              <a:t>2021-02-19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43B7F2-DF58-4460-A57C-3A0104E00020}"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1AF83-655B-463D-BD3C-8F18BA0AA749}" type="datetimeFigureOut">
              <a:rPr lang="en-CA" smtClean="0"/>
              <a:t>2021-02-19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B43B7F2-DF58-4460-A57C-3A0104E00020}"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latin typeface="Calibri" pitchFamily="34" charset="0"/>
              </a:defRPr>
            </a:lvl1pPr>
            <a:lvl2pPr>
              <a:defRPr sz="24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5B1AF83-655B-463D-BD3C-8F18BA0AA749}" type="datetimeFigureOut">
              <a:rPr lang="en-CA" smtClean="0"/>
              <a:t>2021-02-19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43B7F2-DF58-4460-A57C-3A0104E00020}" type="slidenum">
              <a:rPr lang="en-CA" smtClean="0"/>
              <a:t>‹#›</a:t>
            </a:fld>
            <a:endParaRPr lang="en-CA"/>
          </a:p>
        </p:txBody>
      </p:sp>
      <p:sp>
        <p:nvSpPr>
          <p:cNvPr id="7" name="Title 6"/>
          <p:cNvSpPr>
            <a:spLocks noGrp="1"/>
          </p:cNvSpPr>
          <p:nvPr>
            <p:ph type="title"/>
          </p:nvPr>
        </p:nvSpPr>
        <p:spPr/>
        <p:txBody>
          <a:bodyPr/>
          <a:lstStyle>
            <a:lvl1pPr>
              <a:defRPr sz="4800">
                <a:latin typeface="Calibri" pitchFamily="34" charset="0"/>
              </a:defRPr>
            </a:lvl1pPr>
          </a:lstStyle>
          <a:p>
            <a:r>
              <a:rPr lang="en-US" dirty="0"/>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8" y="5949280"/>
            <a:ext cx="763176" cy="76317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05B1AF83-655B-463D-BD3C-8F18BA0AA749}" type="datetimeFigureOut">
              <a:rPr lang="en-CA" smtClean="0"/>
              <a:t>2021-02-19</a:t>
            </a:fld>
            <a:endParaRPr lang="en-CA"/>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0B43B7F2-DF58-4460-A57C-3A0104E00020}" type="slidenum">
              <a:rPr lang="en-CA" smtClean="0"/>
              <a:t>‹#›</a:t>
            </a:fld>
            <a:endParaRPr lang="en-CA"/>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CA"/>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1AF83-655B-463D-BD3C-8F18BA0AA749}" type="datetimeFigureOut">
              <a:rPr lang="en-CA" smtClean="0"/>
              <a:t>2021-02-19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B43B7F2-DF58-4460-A57C-3A0104E00020}" type="slidenum">
              <a:rPr lang="en-CA" smtClean="0"/>
              <a:t>‹#›</a:t>
            </a:fld>
            <a:endParaRPr lang="en-CA"/>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B1AF83-655B-463D-BD3C-8F18BA0AA749}" type="datetimeFigureOut">
              <a:rPr lang="en-CA" smtClean="0"/>
              <a:t>2021-02-19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B43B7F2-DF58-4460-A57C-3A0104E00020}"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5B1AF83-655B-463D-BD3C-8F18BA0AA749}" type="datetimeFigureOut">
              <a:rPr lang="en-CA" smtClean="0"/>
              <a:t>2021-02-19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B43B7F2-DF58-4460-A57C-3A0104E00020}" type="slidenum">
              <a:rPr lang="en-CA" smtClean="0"/>
              <a:t>‹#›</a:t>
            </a:fld>
            <a:endParaRPr lang="en-CA"/>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05B1AF83-655B-463D-BD3C-8F18BA0AA749}" type="datetimeFigureOut">
              <a:rPr lang="en-CA" smtClean="0"/>
              <a:t>2021-02-19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B43B7F2-DF58-4460-A57C-3A0104E00020}"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B1AF83-655B-463D-BD3C-8F18BA0AA749}" type="datetimeFigureOut">
              <a:rPr lang="en-CA" smtClean="0"/>
              <a:t>2021-02-19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0B43B7F2-DF58-4460-A57C-3A0104E00020}" type="slidenum">
              <a:rPr lang="en-CA" smtClean="0"/>
              <a:t>‹#›</a:t>
            </a:fld>
            <a:endParaRPr lang="en-CA"/>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B1AF83-655B-463D-BD3C-8F18BA0AA749}" type="datetimeFigureOut">
              <a:rPr lang="en-CA" smtClean="0"/>
              <a:t>2021-02-19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B43B7F2-DF58-4460-A57C-3A0104E00020}" type="slidenum">
              <a:rPr lang="en-CA" smtClean="0"/>
              <a:t>‹#›</a:t>
            </a:fld>
            <a:endParaRPr lang="en-CA"/>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05B1AF83-655B-463D-BD3C-8F18BA0AA749}" type="datetimeFigureOut">
              <a:rPr lang="en-CA" smtClean="0"/>
              <a:t>2021-02-19</a:t>
            </a:fld>
            <a:endParaRPr lang="en-CA"/>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CA"/>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0B43B7F2-DF58-4460-A57C-3A0104E00020}"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CA" sz="1600" dirty="0"/>
              <a:t>Presentation for Board Meeting</a:t>
            </a:r>
          </a:p>
          <a:p>
            <a:r>
              <a:rPr lang="en-CA" sz="1200" dirty="0" smtClean="0"/>
              <a:t>February 25</a:t>
            </a:r>
            <a:r>
              <a:rPr lang="en-CA" sz="1200" dirty="0" smtClean="0"/>
              <a:t>, 2021</a:t>
            </a:r>
            <a:endParaRPr lang="en-CA" sz="1200" dirty="0"/>
          </a:p>
          <a:p>
            <a:endParaRPr lang="en-CA" dirty="0"/>
          </a:p>
        </p:txBody>
      </p:sp>
      <p:sp>
        <p:nvSpPr>
          <p:cNvPr id="3" name="Title 2"/>
          <p:cNvSpPr>
            <a:spLocks noGrp="1"/>
          </p:cNvSpPr>
          <p:nvPr>
            <p:ph type="title"/>
          </p:nvPr>
        </p:nvSpPr>
        <p:spPr>
          <a:xfrm>
            <a:off x="179512" y="1124744"/>
            <a:ext cx="6602288" cy="2757016"/>
          </a:xfrm>
        </p:spPr>
        <p:txBody>
          <a:bodyPr/>
          <a:lstStyle/>
          <a:p>
            <a:pPr algn="ctr"/>
            <a:r>
              <a:rPr lang="en-CA" sz="3200" dirty="0">
                <a:latin typeface="Calibri" pitchFamily="34" charset="0"/>
              </a:rPr>
              <a:t>CROWE Valley conservation</a:t>
            </a:r>
            <a:r>
              <a:rPr lang="en-CA" sz="3600" dirty="0">
                <a:latin typeface="Calibri" pitchFamily="34" charset="0"/>
              </a:rPr>
              <a:t/>
            </a:r>
            <a:br>
              <a:rPr lang="en-CA" sz="3600" dirty="0">
                <a:latin typeface="Calibri" pitchFamily="34" charset="0"/>
              </a:rPr>
            </a:br>
            <a:r>
              <a:rPr lang="en-CA" dirty="0"/>
              <a:t/>
            </a:r>
            <a:br>
              <a:rPr lang="en-CA" dirty="0"/>
            </a:br>
            <a:r>
              <a:rPr lang="en-CA" dirty="0"/>
              <a:t>Hearing Guidelines for Ont. Reg 159/06</a:t>
            </a:r>
          </a:p>
        </p:txBody>
      </p:sp>
    </p:spTree>
    <p:extLst>
      <p:ext uri="{BB962C8B-B14F-4D97-AF65-F5344CB8AC3E}">
        <p14:creationId xmlns:p14="http://schemas.microsoft.com/office/powerpoint/2010/main" val="30953974"/>
      </p:ext>
    </p:extLst>
  </p:cSld>
  <p:clrMapOvr>
    <a:masterClrMapping/>
  </p:clrMapOvr>
  <mc:AlternateContent xmlns:mc="http://schemas.openxmlformats.org/markup-compatibility/2006">
    <mc:Choice xmlns:p14="http://schemas.microsoft.com/office/powerpoint/2010/main" Requires="p14">
      <p:transition spd="slow" p14:dur="2000" advTm="28935"/>
    </mc:Choice>
    <mc:Fallback>
      <p:transition spd="slow" advTm="2893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CA" sz="3600" dirty="0" smtClean="0"/>
              <a:t>Questions</a:t>
            </a:r>
            <a:endParaRPr lang="en-CA" sz="3600" dirty="0"/>
          </a:p>
          <a:p>
            <a:r>
              <a:rPr lang="en-CA" sz="3600" dirty="0"/>
              <a:t>Deliberation (may be in camera</a:t>
            </a:r>
            <a:r>
              <a:rPr lang="en-CA" sz="3600" dirty="0" smtClean="0"/>
              <a:t>)</a:t>
            </a:r>
          </a:p>
          <a:p>
            <a:pPr lvl="1"/>
            <a:r>
              <a:rPr lang="en-US" sz="3600" dirty="0" smtClean="0"/>
              <a:t>The moderator can control </a:t>
            </a:r>
            <a:r>
              <a:rPr lang="en-US" sz="3600" dirty="0"/>
              <a:t>p</a:t>
            </a:r>
            <a:r>
              <a:rPr lang="en-US" sz="3600" dirty="0" smtClean="0"/>
              <a:t>resent parties</a:t>
            </a:r>
            <a:endParaRPr lang="en-CA" sz="3600" dirty="0"/>
          </a:p>
          <a:p>
            <a:r>
              <a:rPr lang="en-CA" sz="3600" dirty="0"/>
              <a:t>Decision (may be at a later date if necessary)</a:t>
            </a:r>
          </a:p>
          <a:p>
            <a:r>
              <a:rPr lang="en-CA" sz="3600" dirty="0"/>
              <a:t>Adoption</a:t>
            </a:r>
          </a:p>
          <a:p>
            <a:r>
              <a:rPr lang="en-CA" sz="3600" dirty="0"/>
              <a:t>Record</a:t>
            </a:r>
          </a:p>
          <a:p>
            <a:pPr marL="45720" indent="0">
              <a:buNone/>
            </a:pPr>
            <a:endParaRPr lang="en-CA" dirty="0"/>
          </a:p>
        </p:txBody>
      </p:sp>
      <p:sp>
        <p:nvSpPr>
          <p:cNvPr id="3" name="Title 2"/>
          <p:cNvSpPr>
            <a:spLocks noGrp="1"/>
          </p:cNvSpPr>
          <p:nvPr>
            <p:ph type="title"/>
          </p:nvPr>
        </p:nvSpPr>
        <p:spPr/>
        <p:txBody>
          <a:bodyPr/>
          <a:lstStyle/>
          <a:p>
            <a:r>
              <a:rPr lang="en-CA" dirty="0"/>
              <a:t>Conduct of </a:t>
            </a:r>
            <a:r>
              <a:rPr lang="en-CA" dirty="0" smtClean="0"/>
              <a:t>hearing 2/2</a:t>
            </a:r>
            <a:endParaRPr lang="en-CA" dirty="0"/>
          </a:p>
        </p:txBody>
      </p:sp>
    </p:spTree>
    <p:custDataLst>
      <p:tags r:id="rId1"/>
    </p:custDataLst>
    <p:extLst>
      <p:ext uri="{BB962C8B-B14F-4D97-AF65-F5344CB8AC3E}">
        <p14:creationId xmlns:p14="http://schemas.microsoft.com/office/powerpoint/2010/main" val="1174382810"/>
      </p:ext>
    </p:extLst>
  </p:cSld>
  <p:clrMapOvr>
    <a:masterClrMapping/>
  </p:clrMapOvr>
  <mc:AlternateContent xmlns:mc="http://schemas.openxmlformats.org/markup-compatibility/2006">
    <mc:Choice xmlns:p14="http://schemas.microsoft.com/office/powerpoint/2010/main" Requires="p14">
      <p:transition spd="slow" p14:dur="2000" advTm="115385"/>
    </mc:Choice>
    <mc:Fallback>
      <p:transition spd="slow" advTm="1153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178095C-CEEF-4612-8D23-C1325680F522}"/>
              </a:ext>
            </a:extLst>
          </p:cNvPr>
          <p:cNvGraphicFramePr>
            <a:graphicFrameLocks noGrp="1"/>
          </p:cNvGraphicFramePr>
          <p:nvPr>
            <p:ph idx="1"/>
            <p:extLst>
              <p:ext uri="{D42A27DB-BD31-4B8C-83A1-F6EECF244321}">
                <p14:modId xmlns:p14="http://schemas.microsoft.com/office/powerpoint/2010/main" val="810854130"/>
              </p:ext>
            </p:extLst>
          </p:nvPr>
        </p:nvGraphicFramePr>
        <p:xfrm>
          <a:off x="381000" y="1556792"/>
          <a:ext cx="8381260" cy="4838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E2FEEA5-1D3C-4BB1-85BB-76198CB40D67}"/>
              </a:ext>
            </a:extLst>
          </p:cNvPr>
          <p:cNvSpPr>
            <a:spLocks noGrp="1"/>
          </p:cNvSpPr>
          <p:nvPr>
            <p:ph type="title"/>
          </p:nvPr>
        </p:nvSpPr>
        <p:spPr/>
        <p:txBody>
          <a:bodyPr/>
          <a:lstStyle/>
          <a:p>
            <a:r>
              <a:rPr lang="en-US" dirty="0"/>
              <a:t>Appealing to the Mining and Lands Tribunal</a:t>
            </a:r>
          </a:p>
        </p:txBody>
      </p:sp>
    </p:spTree>
    <p:extLst>
      <p:ext uri="{BB962C8B-B14F-4D97-AF65-F5344CB8AC3E}">
        <p14:creationId xmlns:p14="http://schemas.microsoft.com/office/powerpoint/2010/main" val="3361468588"/>
      </p:ext>
    </p:extLst>
  </p:cSld>
  <p:clrMapOvr>
    <a:masterClrMapping/>
  </p:clrMapOvr>
  <mc:AlternateContent xmlns:mc="http://schemas.openxmlformats.org/markup-compatibility/2006">
    <mc:Choice xmlns:p14="http://schemas.microsoft.com/office/powerpoint/2010/main" Requires="p14">
      <p:transition spd="slow" p14:dur="2000" advTm="30977"/>
    </mc:Choice>
    <mc:Fallback>
      <p:transition spd="slow" advTm="30977"/>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07C2B-950C-424A-9699-24D6FF8DC829}"/>
              </a:ext>
            </a:extLst>
          </p:cNvPr>
          <p:cNvSpPr>
            <a:spLocks noGrp="1"/>
          </p:cNvSpPr>
          <p:nvPr>
            <p:ph idx="1"/>
          </p:nvPr>
        </p:nvSpPr>
        <p:spPr/>
        <p:txBody>
          <a:bodyPr/>
          <a:lstStyle/>
          <a:p>
            <a:r>
              <a:rPr lang="en-US" dirty="0" smtClean="0"/>
              <a:t>There are potentially several hearings to be occurring in the near future.</a:t>
            </a:r>
            <a:endParaRPr lang="en-US" dirty="0"/>
          </a:p>
          <a:p>
            <a:pPr marL="45720" indent="0">
              <a:buNone/>
            </a:pPr>
            <a:endParaRPr lang="en-US" dirty="0"/>
          </a:p>
          <a:p>
            <a:pPr marL="45720" indent="0">
              <a:buNone/>
            </a:pPr>
            <a:endParaRPr lang="en-US" dirty="0"/>
          </a:p>
        </p:txBody>
      </p:sp>
      <p:sp>
        <p:nvSpPr>
          <p:cNvPr id="3" name="Title 2">
            <a:extLst>
              <a:ext uri="{FF2B5EF4-FFF2-40B4-BE49-F238E27FC236}">
                <a16:creationId xmlns:a16="http://schemas.microsoft.com/office/drawing/2014/main" id="{75BF5791-4F86-4891-927C-1409D2D91CA2}"/>
              </a:ext>
            </a:extLst>
          </p:cNvPr>
          <p:cNvSpPr>
            <a:spLocks noGrp="1"/>
          </p:cNvSpPr>
          <p:nvPr>
            <p:ph type="title"/>
          </p:nvPr>
        </p:nvSpPr>
        <p:spPr/>
        <p:txBody>
          <a:bodyPr/>
          <a:lstStyle/>
          <a:p>
            <a:r>
              <a:rPr lang="en-US" dirty="0"/>
              <a:t>Why are we Talking About hearing guidelines?</a:t>
            </a:r>
          </a:p>
        </p:txBody>
      </p:sp>
      <p:pic>
        <p:nvPicPr>
          <p:cNvPr id="4" name="Picture 3">
            <a:extLst>
              <a:ext uri="{FF2B5EF4-FFF2-40B4-BE49-F238E27FC236}">
                <a16:creationId xmlns:a16="http://schemas.microsoft.com/office/drawing/2014/main" id="{2A1FCD35-3201-4D6A-A872-50DF1278CBBA}"/>
              </a:ext>
            </a:extLst>
          </p:cNvPr>
          <p:cNvPicPr>
            <a:picLocks noChangeAspect="1"/>
          </p:cNvPicPr>
          <p:nvPr/>
        </p:nvPicPr>
        <p:blipFill>
          <a:blip r:embed="rId3"/>
          <a:stretch>
            <a:fillRect/>
          </a:stretch>
        </p:blipFill>
        <p:spPr>
          <a:xfrm>
            <a:off x="971600" y="2571607"/>
            <a:ext cx="2862196" cy="3695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E256F130-8494-4BCE-AF93-EBFC65B0D3C4}"/>
              </a:ext>
            </a:extLst>
          </p:cNvPr>
          <p:cNvPicPr>
            <a:picLocks noChangeAspect="1"/>
          </p:cNvPicPr>
          <p:nvPr/>
        </p:nvPicPr>
        <p:blipFill>
          <a:blip r:embed="rId4"/>
          <a:stretch>
            <a:fillRect/>
          </a:stretch>
        </p:blipFill>
        <p:spPr>
          <a:xfrm>
            <a:off x="4788024" y="2571607"/>
            <a:ext cx="2812156" cy="3695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82711741"/>
      </p:ext>
    </p:extLst>
  </p:cSld>
  <p:clrMapOvr>
    <a:masterClrMapping/>
  </p:clrMapOvr>
  <mc:AlternateContent xmlns:mc="http://schemas.openxmlformats.org/markup-compatibility/2006">
    <mc:Choice xmlns:p14="http://schemas.microsoft.com/office/powerpoint/2010/main" Requires="p14">
      <p:transition spd="slow" p14:dur="2000" advTm="45336"/>
    </mc:Choice>
    <mc:Fallback>
      <p:transition spd="slow" advTm="4533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A0430A-F423-4D7E-AB75-D7651B034168}"/>
              </a:ext>
            </a:extLst>
          </p:cNvPr>
          <p:cNvSpPr>
            <a:spLocks noGrp="1"/>
          </p:cNvSpPr>
          <p:nvPr>
            <p:ph type="title"/>
          </p:nvPr>
        </p:nvSpPr>
        <p:spPr/>
        <p:txBody>
          <a:bodyPr/>
          <a:lstStyle/>
          <a:p>
            <a:r>
              <a:rPr lang="en-US" dirty="0"/>
              <a:t>Check Out the CVCA Website</a:t>
            </a:r>
          </a:p>
        </p:txBody>
      </p:sp>
      <p:pic>
        <p:nvPicPr>
          <p:cNvPr id="4" name="Screen Recording 5">
            <a:hlinkClick r:id="" action="ppaction://media"/>
            <a:extLst>
              <a:ext uri="{FF2B5EF4-FFF2-40B4-BE49-F238E27FC236}">
                <a16:creationId xmlns:a16="http://schemas.microsoft.com/office/drawing/2014/main" id="{FCA2CAC7-C23A-4640-B7CB-D6D5925C5EF5}"/>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42556" y="1772816"/>
            <a:ext cx="8519704" cy="4614840"/>
          </a:xfrm>
          <a:prstGeom prst="rect">
            <a:avLst/>
          </a:prstGeom>
        </p:spPr>
      </p:pic>
    </p:spTree>
    <p:custDataLst>
      <p:tags r:id="rId1"/>
    </p:custDataLst>
    <p:extLst>
      <p:ext uri="{BB962C8B-B14F-4D97-AF65-F5344CB8AC3E}">
        <p14:creationId xmlns:p14="http://schemas.microsoft.com/office/powerpoint/2010/main" val="3276787034"/>
      </p:ext>
    </p:extLst>
  </p:cSld>
  <p:clrMapOvr>
    <a:masterClrMapping/>
  </p:clrMapOvr>
  <mc:AlternateContent xmlns:mc="http://schemas.openxmlformats.org/markup-compatibility/2006">
    <mc:Choice xmlns:p14="http://schemas.microsoft.com/office/powerpoint/2010/main" Requires="p14">
      <p:transition spd="slow" p14:dur="2000" advTm="39556"/>
    </mc:Choice>
    <mc:Fallback>
      <p:transition spd="slow" advTm="39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1346" objId="4"/>
        <p14:triggerEvt type="onClick" time="1346" objId="4"/>
        <p14:stopEvt time="32569"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07C2B-950C-424A-9699-24D6FF8DC829}"/>
              </a:ext>
            </a:extLst>
          </p:cNvPr>
          <p:cNvSpPr>
            <a:spLocks noGrp="1"/>
          </p:cNvSpPr>
          <p:nvPr>
            <p:ph idx="1"/>
          </p:nvPr>
        </p:nvSpPr>
        <p:spPr/>
        <p:txBody>
          <a:bodyPr/>
          <a:lstStyle/>
          <a:p>
            <a:r>
              <a:rPr lang="en-US" dirty="0"/>
              <a:t>There is a potential </a:t>
            </a:r>
            <a:r>
              <a:rPr lang="en-US" dirty="0" smtClean="0"/>
              <a:t>for several </a:t>
            </a:r>
            <a:r>
              <a:rPr lang="en-US" dirty="0"/>
              <a:t>a CVCA </a:t>
            </a:r>
            <a:r>
              <a:rPr lang="en-US" dirty="0" smtClean="0"/>
              <a:t>Hearings </a:t>
            </a:r>
            <a:r>
              <a:rPr lang="en-US" dirty="0"/>
              <a:t>in </a:t>
            </a:r>
            <a:r>
              <a:rPr lang="en-US" dirty="0" smtClean="0"/>
              <a:t>the </a:t>
            </a:r>
            <a:r>
              <a:rPr lang="en-US" dirty="0" smtClean="0"/>
              <a:t>near future.</a:t>
            </a:r>
            <a:endParaRPr lang="en-US" dirty="0"/>
          </a:p>
          <a:p>
            <a:pPr marL="45720" indent="0">
              <a:buNone/>
            </a:pPr>
            <a:endParaRPr lang="en-US" dirty="0"/>
          </a:p>
          <a:p>
            <a:pPr marL="45720" indent="0">
              <a:buNone/>
            </a:pPr>
            <a:endParaRPr lang="en-US" dirty="0"/>
          </a:p>
        </p:txBody>
      </p:sp>
      <p:sp>
        <p:nvSpPr>
          <p:cNvPr id="3" name="Title 2">
            <a:extLst>
              <a:ext uri="{FF2B5EF4-FFF2-40B4-BE49-F238E27FC236}">
                <a16:creationId xmlns:a16="http://schemas.microsoft.com/office/drawing/2014/main" id="{75BF5791-4F86-4891-927C-1409D2D91CA2}"/>
              </a:ext>
            </a:extLst>
          </p:cNvPr>
          <p:cNvSpPr>
            <a:spLocks noGrp="1"/>
          </p:cNvSpPr>
          <p:nvPr>
            <p:ph type="title"/>
          </p:nvPr>
        </p:nvSpPr>
        <p:spPr/>
        <p:txBody>
          <a:bodyPr/>
          <a:lstStyle/>
          <a:p>
            <a:r>
              <a:rPr lang="en-US" dirty="0"/>
              <a:t>Why are we Talking About hearing guidelines?</a:t>
            </a:r>
          </a:p>
        </p:txBody>
      </p:sp>
      <p:pic>
        <p:nvPicPr>
          <p:cNvPr id="4" name="Picture 3">
            <a:extLst>
              <a:ext uri="{FF2B5EF4-FFF2-40B4-BE49-F238E27FC236}">
                <a16:creationId xmlns:a16="http://schemas.microsoft.com/office/drawing/2014/main" id="{2A1FCD35-3201-4D6A-A872-50DF1278CBBA}"/>
              </a:ext>
            </a:extLst>
          </p:cNvPr>
          <p:cNvPicPr>
            <a:picLocks noChangeAspect="1"/>
          </p:cNvPicPr>
          <p:nvPr/>
        </p:nvPicPr>
        <p:blipFill>
          <a:blip r:embed="rId4"/>
          <a:stretch>
            <a:fillRect/>
          </a:stretch>
        </p:blipFill>
        <p:spPr>
          <a:xfrm>
            <a:off x="899592" y="2709367"/>
            <a:ext cx="2862196" cy="3695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E256F130-8494-4BCE-AF93-EBFC65B0D3C4}"/>
              </a:ext>
            </a:extLst>
          </p:cNvPr>
          <p:cNvPicPr>
            <a:picLocks noChangeAspect="1"/>
          </p:cNvPicPr>
          <p:nvPr/>
        </p:nvPicPr>
        <p:blipFill>
          <a:blip r:embed="rId5"/>
          <a:stretch>
            <a:fillRect/>
          </a:stretch>
        </p:blipFill>
        <p:spPr>
          <a:xfrm>
            <a:off x="4786466" y="2683689"/>
            <a:ext cx="2812156" cy="3695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857637969"/>
      </p:ext>
    </p:extLst>
  </p:cSld>
  <p:clrMapOvr>
    <a:masterClrMapping/>
  </p:clrMapOvr>
  <mc:AlternateContent xmlns:mc="http://schemas.openxmlformats.org/markup-compatibility/2006">
    <mc:Choice xmlns:p14="http://schemas.microsoft.com/office/powerpoint/2010/main" Requires="p14">
      <p:transition spd="slow" p14:dur="2000" advTm="96575"/>
    </mc:Choice>
    <mc:Fallback>
      <p:transition spd="slow" advTm="965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4BB085-5583-465E-A16D-648BA844D70D}"/>
              </a:ext>
            </a:extLst>
          </p:cNvPr>
          <p:cNvSpPr>
            <a:spLocks noGrp="1"/>
          </p:cNvSpPr>
          <p:nvPr>
            <p:ph idx="1"/>
          </p:nvPr>
        </p:nvSpPr>
        <p:spPr>
          <a:xfrm>
            <a:off x="380999" y="1719070"/>
            <a:ext cx="8943529" cy="4923029"/>
          </a:xfrm>
        </p:spPr>
        <p:txBody>
          <a:bodyPr/>
          <a:lstStyle/>
          <a:p>
            <a:r>
              <a:rPr lang="en-US" sz="3200" dirty="0"/>
              <a:t>Introduction to the CVCA’s Hearing process</a:t>
            </a:r>
          </a:p>
          <a:p>
            <a:pPr marL="45720" indent="0">
              <a:buNone/>
            </a:pPr>
            <a:endParaRPr lang="en-US" sz="3200" dirty="0"/>
          </a:p>
          <a:p>
            <a:pPr lvl="1"/>
            <a:r>
              <a:rPr lang="en-US" sz="3200" dirty="0"/>
              <a:t>What is the purpose of a hearing?</a:t>
            </a:r>
          </a:p>
          <a:p>
            <a:pPr lvl="1"/>
            <a:r>
              <a:rPr lang="en-US" sz="3200" dirty="0"/>
              <a:t>When is a hearing called?</a:t>
            </a:r>
          </a:p>
          <a:p>
            <a:pPr lvl="1"/>
            <a:r>
              <a:rPr lang="en-US" sz="3200" dirty="0"/>
              <a:t>Who is involved with a hearing?</a:t>
            </a:r>
          </a:p>
          <a:p>
            <a:pPr lvl="1"/>
            <a:r>
              <a:rPr lang="en-US" sz="3200" dirty="0"/>
              <a:t>What are the duties of a Hearing Board?</a:t>
            </a:r>
          </a:p>
          <a:p>
            <a:pPr lvl="1"/>
            <a:r>
              <a:rPr lang="en-US" sz="3200" dirty="0"/>
              <a:t>What </a:t>
            </a:r>
            <a:r>
              <a:rPr lang="en-US" sz="3200" dirty="0" smtClean="0"/>
              <a:t>is the process for the hearing?</a:t>
            </a:r>
            <a:endParaRPr lang="en-US" sz="3200" dirty="0"/>
          </a:p>
          <a:p>
            <a:endParaRPr lang="en-US" dirty="0"/>
          </a:p>
        </p:txBody>
      </p:sp>
      <p:sp>
        <p:nvSpPr>
          <p:cNvPr id="3" name="Title 2">
            <a:extLst>
              <a:ext uri="{FF2B5EF4-FFF2-40B4-BE49-F238E27FC236}">
                <a16:creationId xmlns:a16="http://schemas.microsoft.com/office/drawing/2014/main" id="{FA9946D9-745F-4D76-BDDD-E3DB458E86DD}"/>
              </a:ext>
            </a:extLst>
          </p:cNvPr>
          <p:cNvSpPr>
            <a:spLocks noGrp="1"/>
          </p:cNvSpPr>
          <p:nvPr>
            <p:ph type="title"/>
          </p:nvPr>
        </p:nvSpPr>
        <p:spPr/>
        <p:txBody>
          <a:bodyPr/>
          <a:lstStyle/>
          <a:p>
            <a:r>
              <a:rPr lang="en-US" dirty="0"/>
              <a:t>Today’s objectives</a:t>
            </a:r>
          </a:p>
        </p:txBody>
      </p:sp>
    </p:spTree>
    <p:custDataLst>
      <p:tags r:id="rId1"/>
    </p:custDataLst>
    <p:extLst>
      <p:ext uri="{BB962C8B-B14F-4D97-AF65-F5344CB8AC3E}">
        <p14:creationId xmlns:p14="http://schemas.microsoft.com/office/powerpoint/2010/main" val="1527100895"/>
      </p:ext>
    </p:extLst>
  </p:cSld>
  <p:clrMapOvr>
    <a:masterClrMapping/>
  </p:clrMapOvr>
  <mc:AlternateContent xmlns:mc="http://schemas.openxmlformats.org/markup-compatibility/2006">
    <mc:Choice xmlns:p14="http://schemas.microsoft.com/office/powerpoint/2010/main" Requires="p14">
      <p:transition spd="slow" p14:dur="2000" advTm="41696"/>
    </mc:Choice>
    <mc:Fallback>
      <p:transition spd="slow" advTm="416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4526BF-6222-4AB6-A282-CA0ACABBAD4D}"/>
              </a:ext>
            </a:extLst>
          </p:cNvPr>
          <p:cNvSpPr>
            <a:spLocks noGrp="1"/>
          </p:cNvSpPr>
          <p:nvPr>
            <p:ph idx="1"/>
          </p:nvPr>
        </p:nvSpPr>
        <p:spPr>
          <a:xfrm>
            <a:off x="380999" y="1719071"/>
            <a:ext cx="4479033" cy="1925953"/>
          </a:xfrm>
        </p:spPr>
        <p:txBody>
          <a:bodyPr>
            <a:normAutofit fontScale="92500"/>
          </a:bodyPr>
          <a:lstStyle/>
          <a:p>
            <a:r>
              <a:rPr lang="en-US" dirty="0"/>
              <a:t>Delegated Authority under the Conservation Authorities Act to regulate development near environmental features and natural hazards.</a:t>
            </a:r>
          </a:p>
          <a:p>
            <a:pPr lvl="1"/>
            <a:endParaRPr lang="en-US" dirty="0"/>
          </a:p>
        </p:txBody>
      </p:sp>
      <p:sp>
        <p:nvSpPr>
          <p:cNvPr id="3" name="Title 2">
            <a:extLst>
              <a:ext uri="{FF2B5EF4-FFF2-40B4-BE49-F238E27FC236}">
                <a16:creationId xmlns:a16="http://schemas.microsoft.com/office/drawing/2014/main" id="{B88B0516-080A-4A16-9215-672F05A4B568}"/>
              </a:ext>
            </a:extLst>
          </p:cNvPr>
          <p:cNvSpPr>
            <a:spLocks noGrp="1"/>
          </p:cNvSpPr>
          <p:nvPr>
            <p:ph type="title"/>
          </p:nvPr>
        </p:nvSpPr>
        <p:spPr>
          <a:xfrm>
            <a:off x="381000" y="355847"/>
            <a:ext cx="8381260" cy="1054394"/>
          </a:xfrm>
        </p:spPr>
        <p:txBody>
          <a:bodyPr/>
          <a:lstStyle/>
          <a:p>
            <a:r>
              <a:rPr lang="en-US" dirty="0"/>
              <a:t>CVCA regulations Program</a:t>
            </a:r>
          </a:p>
        </p:txBody>
      </p:sp>
      <p:pic>
        <p:nvPicPr>
          <p:cNvPr id="7" name="Picture 6" descr="A group of people walking down a street&#10;&#10;Description automatically generated">
            <a:extLst>
              <a:ext uri="{FF2B5EF4-FFF2-40B4-BE49-F238E27FC236}">
                <a16:creationId xmlns:a16="http://schemas.microsoft.com/office/drawing/2014/main" id="{6030E0D2-15C5-4464-8C52-A3F481ED4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5426" y="4293096"/>
            <a:ext cx="3203540" cy="2296877"/>
          </a:xfrm>
          <a:prstGeom prst="rect">
            <a:avLst/>
          </a:prstGeom>
        </p:spPr>
      </p:pic>
      <p:pic>
        <p:nvPicPr>
          <p:cNvPr id="9" name="Picture 8" descr="A picture containing building&#10;&#10;Description automatically generated">
            <a:extLst>
              <a:ext uri="{FF2B5EF4-FFF2-40B4-BE49-F238E27FC236}">
                <a16:creationId xmlns:a16="http://schemas.microsoft.com/office/drawing/2014/main" id="{FA79C559-218F-40BA-8438-001C7E264317}"/>
              </a:ext>
            </a:extLst>
          </p:cNvPr>
          <p:cNvPicPr>
            <a:picLocks noChangeAspect="1"/>
          </p:cNvPicPr>
          <p:nvPr/>
        </p:nvPicPr>
        <p:blipFill rotWithShape="1">
          <a:blip r:embed="rId5">
            <a:extLst>
              <a:ext uri="{28A0092B-C50C-407E-A947-70E740481C1C}">
                <a14:useLocalDpi xmlns:a14="http://schemas.microsoft.com/office/drawing/2010/main" val="0"/>
              </a:ext>
            </a:extLst>
          </a:blip>
          <a:srcRect l="6895" t="12792" r="7170" b="8916"/>
          <a:stretch/>
        </p:blipFill>
        <p:spPr>
          <a:xfrm>
            <a:off x="146970" y="3500790"/>
            <a:ext cx="4641054" cy="3164520"/>
          </a:xfrm>
          <a:prstGeom prst="rect">
            <a:avLst/>
          </a:prstGeom>
        </p:spPr>
      </p:pic>
      <p:pic>
        <p:nvPicPr>
          <p:cNvPr id="5" name="Picture 4" descr="A house with a large rock&#10;&#10;Description automatically generated">
            <a:extLst>
              <a:ext uri="{FF2B5EF4-FFF2-40B4-BE49-F238E27FC236}">
                <a16:creationId xmlns:a16="http://schemas.microsoft.com/office/drawing/2014/main" id="{F1ACAFBF-93DA-4267-9D92-0C070D5E21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5426" y="1676416"/>
            <a:ext cx="3297226" cy="2194157"/>
          </a:xfrm>
          <a:prstGeom prst="rect">
            <a:avLst/>
          </a:prstGeom>
        </p:spPr>
      </p:pic>
    </p:spTree>
    <p:custDataLst>
      <p:tags r:id="rId1"/>
    </p:custDataLst>
    <p:extLst>
      <p:ext uri="{BB962C8B-B14F-4D97-AF65-F5344CB8AC3E}">
        <p14:creationId xmlns:p14="http://schemas.microsoft.com/office/powerpoint/2010/main" val="1054980708"/>
      </p:ext>
    </p:extLst>
  </p:cSld>
  <p:clrMapOvr>
    <a:masterClrMapping/>
  </p:clrMapOvr>
  <mc:AlternateContent xmlns:mc="http://schemas.openxmlformats.org/markup-compatibility/2006">
    <mc:Choice xmlns:p14="http://schemas.microsoft.com/office/powerpoint/2010/main" Requires="p14">
      <p:transition spd="slow" p14:dur="2000" advTm="59002"/>
    </mc:Choice>
    <mc:Fallback>
      <p:transition spd="slow" advTm="590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9"/>
            </p:par>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CEC9B-896D-446D-9BCD-A3232C84F6D4}"/>
              </a:ext>
            </a:extLst>
          </p:cNvPr>
          <p:cNvSpPr>
            <a:spLocks noGrp="1"/>
          </p:cNvSpPr>
          <p:nvPr>
            <p:ph idx="1"/>
          </p:nvPr>
        </p:nvSpPr>
        <p:spPr/>
        <p:txBody>
          <a:bodyPr>
            <a:noAutofit/>
          </a:bodyPr>
          <a:lstStyle/>
          <a:p>
            <a:pPr lvl="1"/>
            <a:r>
              <a:rPr lang="en-US" sz="3200" dirty="0"/>
              <a:t>Protect the public from loss of life</a:t>
            </a:r>
          </a:p>
          <a:p>
            <a:pPr lvl="1"/>
            <a:r>
              <a:rPr lang="en-US" sz="3200" dirty="0"/>
              <a:t>Protect the public from loss of property</a:t>
            </a:r>
          </a:p>
          <a:p>
            <a:pPr lvl="1"/>
            <a:r>
              <a:rPr lang="en-US" sz="3200" dirty="0"/>
              <a:t>Regulate development with conditions so that hazards are not increased or created by development</a:t>
            </a:r>
          </a:p>
          <a:p>
            <a:pPr lvl="1"/>
            <a:r>
              <a:rPr lang="en-US" sz="3200" dirty="0"/>
              <a:t>Protect natural features and their ecological and hydrological goods and services (e.g. wetlands)</a:t>
            </a:r>
          </a:p>
          <a:p>
            <a:endParaRPr lang="en-US" sz="3200" dirty="0"/>
          </a:p>
        </p:txBody>
      </p:sp>
      <p:sp>
        <p:nvSpPr>
          <p:cNvPr id="3" name="Title 2">
            <a:extLst>
              <a:ext uri="{FF2B5EF4-FFF2-40B4-BE49-F238E27FC236}">
                <a16:creationId xmlns:a16="http://schemas.microsoft.com/office/drawing/2014/main" id="{18D6A434-07E5-48FE-A6B6-8E97FCA66194}"/>
              </a:ext>
            </a:extLst>
          </p:cNvPr>
          <p:cNvSpPr>
            <a:spLocks noGrp="1"/>
          </p:cNvSpPr>
          <p:nvPr>
            <p:ph type="title"/>
          </p:nvPr>
        </p:nvSpPr>
        <p:spPr/>
        <p:txBody>
          <a:bodyPr/>
          <a:lstStyle/>
          <a:p>
            <a:r>
              <a:rPr lang="en-US" dirty="0"/>
              <a:t>CVCA regulations Program OBJECTIVES</a:t>
            </a:r>
          </a:p>
        </p:txBody>
      </p:sp>
      <p:pic>
        <p:nvPicPr>
          <p:cNvPr id="4" name="Picture 3">
            <a:extLst>
              <a:ext uri="{FF2B5EF4-FFF2-40B4-BE49-F238E27FC236}">
                <a16:creationId xmlns:a16="http://schemas.microsoft.com/office/drawing/2014/main" id="{4F3EA1AE-9B41-4261-B844-655909CC0B00}"/>
              </a:ext>
            </a:extLst>
          </p:cNvPr>
          <p:cNvPicPr>
            <a:picLocks noChangeAspect="1"/>
          </p:cNvPicPr>
          <p:nvPr/>
        </p:nvPicPr>
        <p:blipFill>
          <a:blip r:embed="rId4"/>
          <a:stretch>
            <a:fillRect/>
          </a:stretch>
        </p:blipFill>
        <p:spPr>
          <a:xfrm>
            <a:off x="0" y="1628800"/>
            <a:ext cx="9144000" cy="5132599"/>
          </a:xfrm>
          <a:prstGeom prst="rect">
            <a:avLst/>
          </a:prstGeom>
        </p:spPr>
      </p:pic>
    </p:spTree>
    <p:custDataLst>
      <p:tags r:id="rId1"/>
    </p:custDataLst>
    <p:extLst>
      <p:ext uri="{BB962C8B-B14F-4D97-AF65-F5344CB8AC3E}">
        <p14:creationId xmlns:p14="http://schemas.microsoft.com/office/powerpoint/2010/main" val="1282600605"/>
      </p:ext>
    </p:extLst>
  </p:cSld>
  <p:clrMapOvr>
    <a:masterClrMapping/>
  </p:clrMapOvr>
  <mc:AlternateContent xmlns:mc="http://schemas.openxmlformats.org/markup-compatibility/2006">
    <mc:Choice xmlns:p14="http://schemas.microsoft.com/office/powerpoint/2010/main" Requires="p14">
      <p:transition spd="slow" p14:dur="2000" advTm="61095"/>
    </mc:Choice>
    <mc:Fallback>
      <p:transition spd="slow" advTm="610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2B4C3-5FAF-4C57-B450-49B22CADA79C}"/>
              </a:ext>
            </a:extLst>
          </p:cNvPr>
          <p:cNvSpPr>
            <a:spLocks noGrp="1"/>
          </p:cNvSpPr>
          <p:nvPr>
            <p:ph idx="1"/>
          </p:nvPr>
        </p:nvSpPr>
        <p:spPr>
          <a:xfrm>
            <a:off x="380999" y="1719071"/>
            <a:ext cx="8407893" cy="4407408"/>
          </a:xfrm>
        </p:spPr>
        <p:txBody>
          <a:bodyPr>
            <a:normAutofit/>
          </a:bodyPr>
          <a:lstStyle/>
          <a:p>
            <a:r>
              <a:rPr lang="en-US" sz="2800" dirty="0"/>
              <a:t>CVCA objectives are achieved by requiring a permit for development </a:t>
            </a:r>
          </a:p>
          <a:p>
            <a:r>
              <a:rPr lang="en-US" sz="2800" dirty="0"/>
              <a:t>A permit is issued if purposed works align with the Conservation Authorities Act and the Watershed Planning and Regulations Manual</a:t>
            </a:r>
          </a:p>
          <a:p>
            <a:r>
              <a:rPr lang="en-US" sz="2800" dirty="0"/>
              <a:t>If the project does not meet policy requirements, it is recommended for denial</a:t>
            </a:r>
          </a:p>
          <a:p>
            <a:r>
              <a:rPr lang="en-US" sz="2800" dirty="0"/>
              <a:t>Applicant is offered a right to appeal to the CVCA Board and ask for an exception</a:t>
            </a:r>
          </a:p>
        </p:txBody>
      </p:sp>
      <p:sp>
        <p:nvSpPr>
          <p:cNvPr id="3" name="Title 2">
            <a:extLst>
              <a:ext uri="{FF2B5EF4-FFF2-40B4-BE49-F238E27FC236}">
                <a16:creationId xmlns:a16="http://schemas.microsoft.com/office/drawing/2014/main" id="{51760B57-ECC6-4451-8B07-2D8C35052A4B}"/>
              </a:ext>
            </a:extLst>
          </p:cNvPr>
          <p:cNvSpPr>
            <a:spLocks noGrp="1"/>
          </p:cNvSpPr>
          <p:nvPr>
            <p:ph type="title"/>
          </p:nvPr>
        </p:nvSpPr>
        <p:spPr/>
        <p:txBody>
          <a:bodyPr/>
          <a:lstStyle/>
          <a:p>
            <a:r>
              <a:rPr lang="en-US" dirty="0"/>
              <a:t>CVCA PERMIT Process</a:t>
            </a:r>
          </a:p>
        </p:txBody>
      </p:sp>
    </p:spTree>
    <p:custDataLst>
      <p:tags r:id="rId1"/>
    </p:custDataLst>
    <p:extLst>
      <p:ext uri="{BB962C8B-B14F-4D97-AF65-F5344CB8AC3E}">
        <p14:creationId xmlns:p14="http://schemas.microsoft.com/office/powerpoint/2010/main" val="1305008363"/>
      </p:ext>
    </p:extLst>
  </p:cSld>
  <p:clrMapOvr>
    <a:masterClrMapping/>
  </p:clrMapOvr>
  <mc:AlternateContent xmlns:mc="http://schemas.openxmlformats.org/markup-compatibility/2006">
    <mc:Choice xmlns:p14="http://schemas.microsoft.com/office/powerpoint/2010/main" Requires="p14">
      <p:transition spd="slow" p14:dur="2000" advTm="93382"/>
    </mc:Choice>
    <mc:Fallback>
      <p:transition spd="slow" advTm="933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178095C-CEEF-4612-8D23-C1325680F522}"/>
              </a:ext>
            </a:extLst>
          </p:cNvPr>
          <p:cNvGraphicFramePr>
            <a:graphicFrameLocks noGrp="1"/>
          </p:cNvGraphicFramePr>
          <p:nvPr>
            <p:ph idx="1"/>
            <p:extLst>
              <p:ext uri="{D42A27DB-BD31-4B8C-83A1-F6EECF244321}">
                <p14:modId xmlns:p14="http://schemas.microsoft.com/office/powerpoint/2010/main" val="2101113192"/>
              </p:ext>
            </p:extLst>
          </p:nvPr>
        </p:nvGraphicFramePr>
        <p:xfrm>
          <a:off x="467544" y="1916832"/>
          <a:ext cx="84074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E2FEEA5-1D3C-4BB1-85BB-76198CB40D67}"/>
              </a:ext>
            </a:extLst>
          </p:cNvPr>
          <p:cNvSpPr>
            <a:spLocks noGrp="1"/>
          </p:cNvSpPr>
          <p:nvPr>
            <p:ph type="title"/>
          </p:nvPr>
        </p:nvSpPr>
        <p:spPr/>
        <p:txBody>
          <a:bodyPr/>
          <a:lstStyle/>
          <a:p>
            <a:r>
              <a:rPr lang="en-US" dirty="0"/>
              <a:t>Parties involved in a hearing</a:t>
            </a:r>
          </a:p>
        </p:txBody>
      </p:sp>
    </p:spTree>
    <p:extLst>
      <p:ext uri="{BB962C8B-B14F-4D97-AF65-F5344CB8AC3E}">
        <p14:creationId xmlns:p14="http://schemas.microsoft.com/office/powerpoint/2010/main" val="1637327029"/>
      </p:ext>
    </p:extLst>
  </p:cSld>
  <p:clrMapOvr>
    <a:masterClrMapping/>
  </p:clrMapOvr>
  <mc:AlternateContent xmlns:mc="http://schemas.openxmlformats.org/markup-compatibility/2006">
    <mc:Choice xmlns:p14="http://schemas.microsoft.com/office/powerpoint/2010/main" Requires="p14">
      <p:transition spd="slow" p14:dur="2000" advTm="89239"/>
    </mc:Choice>
    <mc:Fallback>
      <p:transition spd="slow" advTm="8923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p:txBody>
          <a:bodyPr>
            <a:noAutofit/>
          </a:bodyPr>
          <a:lstStyle/>
          <a:p>
            <a:r>
              <a:rPr lang="en-CA" dirty="0"/>
              <a:t>Prehearing procedures</a:t>
            </a:r>
            <a:endParaRPr lang="en-CA" sz="4800" dirty="0">
              <a:latin typeface="Calibri" pitchFamily="34" charset="0"/>
            </a:endParaRPr>
          </a:p>
        </p:txBody>
      </p:sp>
      <p:sp>
        <p:nvSpPr>
          <p:cNvPr id="5" name="Content Placeholder 8"/>
          <p:cNvSpPr>
            <a:spLocks noGrp="1"/>
          </p:cNvSpPr>
          <p:nvPr>
            <p:ph idx="1"/>
          </p:nvPr>
        </p:nvSpPr>
        <p:spPr/>
        <p:txBody>
          <a:bodyPr>
            <a:noAutofit/>
          </a:bodyPr>
          <a:lstStyle/>
          <a:p>
            <a:r>
              <a:rPr lang="en-CA" dirty="0"/>
              <a:t>Hearing Information</a:t>
            </a:r>
          </a:p>
          <a:p>
            <a:pPr lvl="1"/>
            <a:r>
              <a:rPr lang="en-CA" dirty="0"/>
              <a:t>Applicant is advised of hearing procedures</a:t>
            </a:r>
          </a:p>
          <a:p>
            <a:r>
              <a:rPr lang="en-CA" dirty="0"/>
              <a:t>Notice of Hearing</a:t>
            </a:r>
          </a:p>
          <a:p>
            <a:pPr lvl="1"/>
            <a:r>
              <a:rPr lang="en-CA" dirty="0"/>
              <a:t>Sufficient time and agreeable time and </a:t>
            </a:r>
            <a:r>
              <a:rPr lang="en-CA" dirty="0" smtClean="0"/>
              <a:t>date</a:t>
            </a:r>
          </a:p>
          <a:p>
            <a:pPr lvl="1"/>
            <a:r>
              <a:rPr lang="en-US" dirty="0"/>
              <a:t>Electronic Hearings: The time, purpose of the hearing, and details about the manner in which the hearing will be held. </a:t>
            </a:r>
            <a:endParaRPr lang="en-US" dirty="0" smtClean="0"/>
          </a:p>
          <a:p>
            <a:r>
              <a:rPr lang="en-CA" dirty="0" smtClean="0"/>
              <a:t>Pre-submission </a:t>
            </a:r>
            <a:r>
              <a:rPr lang="en-CA" dirty="0"/>
              <a:t>of Reports</a:t>
            </a:r>
          </a:p>
          <a:p>
            <a:pPr lvl="1"/>
            <a:r>
              <a:rPr lang="en-CA" dirty="0"/>
              <a:t>2 weeks minimum to prepare report for submission</a:t>
            </a:r>
          </a:p>
          <a:p>
            <a:r>
              <a:rPr lang="en-CA" sz="3600" dirty="0"/>
              <a:t>No Bias</a:t>
            </a:r>
          </a:p>
        </p:txBody>
      </p:sp>
    </p:spTree>
    <p:custDataLst>
      <p:tags r:id="rId1"/>
    </p:custDataLst>
    <p:extLst>
      <p:ext uri="{BB962C8B-B14F-4D97-AF65-F5344CB8AC3E}">
        <p14:creationId xmlns:p14="http://schemas.microsoft.com/office/powerpoint/2010/main" val="3298944364"/>
      </p:ext>
    </p:extLst>
  </p:cSld>
  <p:clrMapOvr>
    <a:masterClrMapping/>
  </p:clrMapOvr>
  <mc:AlternateContent xmlns:mc="http://schemas.openxmlformats.org/markup-compatibility/2006">
    <mc:Choice xmlns:p14="http://schemas.microsoft.com/office/powerpoint/2010/main" Requires="p14">
      <p:transition spd="slow" p14:dur="2000" advTm="203704"/>
    </mc:Choice>
    <mc:Fallback>
      <p:transition spd="slow" advTm="2037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mph" presetSubtype="0" fill="hold" nodeType="clickEffect">
                                  <p:stCondLst>
                                    <p:cond delay="0"/>
                                  </p:stCondLst>
                                  <p:iterate type="lt">
                                    <p:tmPct val="0"/>
                                  </p:iterate>
                                  <p:childTnLst>
                                    <p:animClr clrSpc="hsl" dir="cw">
                                      <p:cBhvr override="childStyle">
                                        <p:cTn id="30" dur="500" fill="hold"/>
                                        <p:tgtEl>
                                          <p:spTgt spid="5">
                                            <p:txEl>
                                              <p:pRg st="7" end="7"/>
                                            </p:txEl>
                                          </p:spTgt>
                                        </p:tgtEl>
                                        <p:attrNameLst>
                                          <p:attrName>style.color</p:attrName>
                                        </p:attrNameLst>
                                      </p:cBhvr>
                                      <p:by>
                                        <p:hsl h="7200000" s="0" l="0"/>
                                      </p:by>
                                    </p:animClr>
                                    <p:animClr clrSpc="hsl" dir="cw">
                                      <p:cBhvr>
                                        <p:cTn id="31" dur="500" fill="hold"/>
                                        <p:tgtEl>
                                          <p:spTgt spid="5">
                                            <p:txEl>
                                              <p:pRg st="7" end="7"/>
                                            </p:txEl>
                                          </p:spTgt>
                                        </p:tgtEl>
                                        <p:attrNameLst>
                                          <p:attrName>fillcolor</p:attrName>
                                        </p:attrNameLst>
                                      </p:cBhvr>
                                      <p:by>
                                        <p:hsl h="7200000" s="0" l="0"/>
                                      </p:by>
                                    </p:animClr>
                                    <p:animClr clrSpc="hsl" dir="cw">
                                      <p:cBhvr>
                                        <p:cTn id="32" dur="500" fill="hold"/>
                                        <p:tgtEl>
                                          <p:spTgt spid="5">
                                            <p:txEl>
                                              <p:pRg st="7" end="7"/>
                                            </p:txEl>
                                          </p:spTgt>
                                        </p:tgtEl>
                                        <p:attrNameLst>
                                          <p:attrName>stroke.color</p:attrName>
                                        </p:attrNameLst>
                                      </p:cBhvr>
                                      <p:by>
                                        <p:hsl h="7200000" s="0" l="0"/>
                                      </p:by>
                                    </p:animClr>
                                    <p:set>
                                      <p:cBhvr>
                                        <p:cTn id="33" dur="500" fill="hold"/>
                                        <p:tgtEl>
                                          <p:spTgt spid="5">
                                            <p:txEl>
                                              <p:pRg st="7" end="7"/>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grpId="1" nodeType="clickEffect">
                                  <p:stCondLst>
                                    <p:cond delay="0"/>
                                  </p:stCondLst>
                                  <p:iterate type="lt">
                                    <p:tmPct val="0"/>
                                  </p:iterate>
                                  <p:childTnLst>
                                    <p:animEffect transition="out" filter="fade">
                                      <p:cBhvr>
                                        <p:cTn id="37" dur="500" tmFilter="0, 0; .2, .5; .8, .5; 1, 0"/>
                                        <p:tgtEl>
                                          <p:spTgt spid="5">
                                            <p:txEl>
                                              <p:pRg st="7" end="7"/>
                                            </p:txEl>
                                          </p:spTgt>
                                        </p:tgtEl>
                                      </p:cBhvr>
                                    </p:animEffect>
                                    <p:animScale>
                                      <p:cBhvr>
                                        <p:cTn id="38" dur="250" autoRev="1" fill="hold"/>
                                        <p:tgtEl>
                                          <p:spTgt spid="5">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Hearings should be publically accessible where possible.</a:t>
            </a:r>
          </a:p>
          <a:p>
            <a:pPr lvl="1"/>
            <a:r>
              <a:rPr lang="en-US" dirty="0" smtClean="0"/>
              <a:t>Electronic hearings should allow the public to join synchronously.</a:t>
            </a:r>
            <a:endParaRPr lang="en-CA" dirty="0" smtClean="0"/>
          </a:p>
          <a:p>
            <a:r>
              <a:rPr lang="en-CA" dirty="0" smtClean="0"/>
              <a:t>Record </a:t>
            </a:r>
            <a:r>
              <a:rPr lang="en-CA" dirty="0"/>
              <a:t>of attending Board </a:t>
            </a:r>
            <a:r>
              <a:rPr lang="en-CA" dirty="0" smtClean="0"/>
              <a:t>Members</a:t>
            </a:r>
          </a:p>
          <a:p>
            <a:pPr lvl="1"/>
            <a:r>
              <a:rPr lang="en-US" dirty="0" smtClean="0"/>
              <a:t>The Chair must ensure connectivity of all required attendees.</a:t>
            </a:r>
            <a:endParaRPr lang="en-CA" dirty="0"/>
          </a:p>
          <a:p>
            <a:r>
              <a:rPr lang="en-CA" dirty="0"/>
              <a:t>Opening Remarks</a:t>
            </a:r>
          </a:p>
          <a:p>
            <a:r>
              <a:rPr lang="en-CA" dirty="0"/>
              <a:t>Presentation of Authority staff </a:t>
            </a:r>
            <a:r>
              <a:rPr lang="en-CA" dirty="0" smtClean="0"/>
              <a:t>information</a:t>
            </a:r>
          </a:p>
          <a:p>
            <a:pPr lvl="1"/>
            <a:r>
              <a:rPr lang="en-US" dirty="0" smtClean="0"/>
              <a:t>The Chair must ensure that all have/can follow the presentation. </a:t>
            </a:r>
            <a:endParaRPr lang="en-CA" dirty="0"/>
          </a:p>
          <a:p>
            <a:r>
              <a:rPr lang="en-CA" dirty="0"/>
              <a:t>Presentation of Applicant </a:t>
            </a:r>
            <a:r>
              <a:rPr lang="en-CA" dirty="0" smtClean="0"/>
              <a:t>information</a:t>
            </a:r>
          </a:p>
          <a:p>
            <a:pPr lvl="1"/>
            <a:r>
              <a:rPr lang="en-US" dirty="0"/>
              <a:t>The Chair must ensure that all have/can follow the presentation.</a:t>
            </a:r>
            <a:endParaRPr lang="en-CA" dirty="0"/>
          </a:p>
          <a:p>
            <a:pPr marL="45720" indent="0">
              <a:buNone/>
            </a:pPr>
            <a:endParaRPr lang="en-CA" dirty="0"/>
          </a:p>
        </p:txBody>
      </p:sp>
      <p:sp>
        <p:nvSpPr>
          <p:cNvPr id="3" name="Title 2"/>
          <p:cNvSpPr>
            <a:spLocks noGrp="1"/>
          </p:cNvSpPr>
          <p:nvPr>
            <p:ph type="title"/>
          </p:nvPr>
        </p:nvSpPr>
        <p:spPr/>
        <p:txBody>
          <a:bodyPr/>
          <a:lstStyle/>
          <a:p>
            <a:r>
              <a:rPr lang="en-CA" dirty="0"/>
              <a:t>Conduct of </a:t>
            </a:r>
            <a:r>
              <a:rPr lang="en-CA" dirty="0" smtClean="0"/>
              <a:t>hearing (1/2)</a:t>
            </a:r>
            <a:endParaRPr lang="en-CA" dirty="0"/>
          </a:p>
        </p:txBody>
      </p:sp>
    </p:spTree>
    <p:custDataLst>
      <p:tags r:id="rId1"/>
    </p:custDataLst>
    <p:extLst>
      <p:ext uri="{BB962C8B-B14F-4D97-AF65-F5344CB8AC3E}">
        <p14:creationId xmlns:p14="http://schemas.microsoft.com/office/powerpoint/2010/main" val="1636409654"/>
      </p:ext>
    </p:extLst>
  </p:cSld>
  <p:clrMapOvr>
    <a:masterClrMapping/>
  </p:clrMapOvr>
  <mc:AlternateContent xmlns:mc="http://schemas.openxmlformats.org/markup-compatibility/2006">
    <mc:Choice xmlns:p14="http://schemas.microsoft.com/office/powerpoint/2010/main" Requires="p14">
      <p:transition spd="slow" p14:dur="2000" advTm="135832"/>
    </mc:Choice>
    <mc:Fallback>
      <p:transition spd="slow" advTm="1358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2|12.8|21"/>
</p:tagLst>
</file>

<file path=ppt/tags/tag2.xml><?xml version="1.0" encoding="utf-8"?>
<p:tagLst xmlns:a="http://schemas.openxmlformats.org/drawingml/2006/main" xmlns:r="http://schemas.openxmlformats.org/officeDocument/2006/relationships" xmlns:p="http://schemas.openxmlformats.org/presentationml/2006/main">
  <p:tag name="TIMING" val="|20.8|3.1|3.1|3.5|4.3|5.2"/>
</p:tagLst>
</file>

<file path=ppt/tags/tag3.xml><?xml version="1.0" encoding="utf-8"?>
<p:tagLst xmlns:a="http://schemas.openxmlformats.org/drawingml/2006/main" xmlns:r="http://schemas.openxmlformats.org/officeDocument/2006/relationships" xmlns:p="http://schemas.openxmlformats.org/presentationml/2006/main">
  <p:tag name="TIMING" val="|13.7|5.8|9.7|28.2"/>
</p:tagLst>
</file>

<file path=ppt/tags/tag4.xml><?xml version="1.0" encoding="utf-8"?>
<p:tagLst xmlns:a="http://schemas.openxmlformats.org/drawingml/2006/main" xmlns:r="http://schemas.openxmlformats.org/officeDocument/2006/relationships" xmlns:p="http://schemas.openxmlformats.org/presentationml/2006/main">
  <p:tag name="TIMING" val="|7.7|4.7|4.5|8|11.2"/>
</p:tagLst>
</file>

<file path=ppt/tags/tag5.xml><?xml version="1.0" encoding="utf-8"?>
<p:tagLst xmlns:a="http://schemas.openxmlformats.org/drawingml/2006/main" xmlns:r="http://schemas.openxmlformats.org/officeDocument/2006/relationships" xmlns:p="http://schemas.openxmlformats.org/presentationml/2006/main">
  <p:tag name="TIMING" val="|8.6|14.2|25.7|21.5"/>
</p:tagLst>
</file>

<file path=ppt/tags/tag6.xml><?xml version="1.0" encoding="utf-8"?>
<p:tagLst xmlns:a="http://schemas.openxmlformats.org/drawingml/2006/main" xmlns:r="http://schemas.openxmlformats.org/officeDocument/2006/relationships" xmlns:p="http://schemas.openxmlformats.org/presentationml/2006/main">
  <p:tag name="TIMING" val="|15.3|26.8|47.3|38.5|73.4|0.6"/>
</p:tagLst>
</file>

<file path=ppt/tags/tag7.xml><?xml version="1.0" encoding="utf-8"?>
<p:tagLst xmlns:a="http://schemas.openxmlformats.org/drawingml/2006/main" xmlns:r="http://schemas.openxmlformats.org/officeDocument/2006/relationships" xmlns:p="http://schemas.openxmlformats.org/presentationml/2006/main">
  <p:tag name="TIMING" val="|13.7|36.6|23|5.3|38.4"/>
</p:tagLst>
</file>

<file path=ppt/tags/tag8.xml><?xml version="1.0" encoding="utf-8"?>
<p:tagLst xmlns:a="http://schemas.openxmlformats.org/drawingml/2006/main" xmlns:r="http://schemas.openxmlformats.org/officeDocument/2006/relationships" xmlns:p="http://schemas.openxmlformats.org/presentationml/2006/main">
  <p:tag name="TIMING" val="|2.8|24.8|39.2|23.1|7.1"/>
</p:tagLst>
</file>

<file path=ppt/tags/tag9.xml><?xml version="1.0" encoding="utf-8"?>
<p:tagLst xmlns:a="http://schemas.openxmlformats.org/drawingml/2006/main" xmlns:r="http://schemas.openxmlformats.org/officeDocument/2006/relationships" xmlns:p="http://schemas.openxmlformats.org/presentationml/2006/main">
  <p:tag name="TIMING" val="|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rowe Valley">
      <a:dk1>
        <a:sysClr val="windowText" lastClr="000000"/>
      </a:dk1>
      <a:lt1>
        <a:sysClr val="window" lastClr="FFFFFF"/>
      </a:lt1>
      <a:dk2>
        <a:srgbClr val="002060"/>
      </a:dk2>
      <a:lt2>
        <a:srgbClr val="FFFFFF"/>
      </a:lt2>
      <a:accent1>
        <a:srgbClr val="008000"/>
      </a:accent1>
      <a:accent2>
        <a:srgbClr val="FFD147"/>
      </a:accent2>
      <a:accent3>
        <a:srgbClr val="928B70"/>
      </a:accent3>
      <a:accent4>
        <a:srgbClr val="002060"/>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4297</TotalTime>
  <Words>2132</Words>
  <Application>Microsoft Office PowerPoint</Application>
  <PresentationFormat>On-screen Show (4:3)</PresentationFormat>
  <Paragraphs>169</Paragraphs>
  <Slides>13</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Franklin Gothic Medium</vt:lpstr>
      <vt:lpstr>Wingdings</vt:lpstr>
      <vt:lpstr>Wingdings 2</vt:lpstr>
      <vt:lpstr>Grid</vt:lpstr>
      <vt:lpstr>CROWE Valley conservation  Hearing Guidelines for Ont. Reg 159/06</vt:lpstr>
      <vt:lpstr>Why are we Talking About hearing guidelines?</vt:lpstr>
      <vt:lpstr>Today’s objectives</vt:lpstr>
      <vt:lpstr>CVCA regulations Program</vt:lpstr>
      <vt:lpstr>CVCA regulations Program OBJECTIVES</vt:lpstr>
      <vt:lpstr>CVCA PERMIT Process</vt:lpstr>
      <vt:lpstr>Parties involved in a hearing</vt:lpstr>
      <vt:lpstr>Prehearing procedures</vt:lpstr>
      <vt:lpstr>Conduct of hearing (1/2)</vt:lpstr>
      <vt:lpstr>Conduct of hearing 2/2</vt:lpstr>
      <vt:lpstr>Appealing to the Mining and Lands Tribunal</vt:lpstr>
      <vt:lpstr>Why are we Talking About hearing guidelines?</vt:lpstr>
      <vt:lpstr>Check Out the CVCA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Crowe Valley Conservation  Regulations Program</dc:title>
  <dc:creator>Owner</dc:creator>
  <cp:lastModifiedBy>RCole@CROWEVALLEY.local</cp:lastModifiedBy>
  <cp:revision>72</cp:revision>
  <cp:lastPrinted>2021-02-19T15:31:09Z</cp:lastPrinted>
  <dcterms:created xsi:type="dcterms:W3CDTF">2013-01-18T20:53:21Z</dcterms:created>
  <dcterms:modified xsi:type="dcterms:W3CDTF">2021-02-19T20:07:11Z</dcterms:modified>
</cp:coreProperties>
</file>